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4" r:id="rId2"/>
    <p:sldId id="257" r:id="rId3"/>
    <p:sldId id="268" r:id="rId4"/>
    <p:sldId id="269" r:id="rId5"/>
    <p:sldId id="271" r:id="rId6"/>
    <p:sldId id="270" r:id="rId7"/>
    <p:sldId id="273" r:id="rId8"/>
    <p:sldId id="267" r:id="rId9"/>
    <p:sldId id="266" r:id="rId10"/>
    <p:sldId id="275" r:id="rId11"/>
    <p:sldId id="274" r:id="rId12"/>
    <p:sldId id="261" r:id="rId13"/>
    <p:sldId id="259" r:id="rId14"/>
    <p:sldId id="276" r:id="rId15"/>
    <p:sldId id="29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3D1C05"/>
    <a:srgbClr val="632D09"/>
    <a:srgbClr val="1C0D02"/>
    <a:srgbClr val="ED4B4A"/>
    <a:srgbClr val="F3B472"/>
    <a:srgbClr val="FFFFFF"/>
    <a:srgbClr val="E6E6E6"/>
    <a:srgbClr val="FDF1E9"/>
    <a:srgbClr val="FFF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660"/>
  </p:normalViewPr>
  <p:slideViewPr>
    <p:cSldViewPr snapToGrid="0">
      <p:cViewPr varScale="1">
        <p:scale>
          <a:sx n="93" d="100"/>
          <a:sy n="93" d="100"/>
        </p:scale>
        <p:origin x="53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00197-D417-4E12-885F-F3BEB6A58988}" type="datetimeFigureOut">
              <a:rPr lang="zh-CN" altLang="en-US" smtClean="0"/>
              <a:t>2021/6/5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7EDC7-6DAB-48AF-B091-FE8CDE870E30}" type="slidenum">
              <a:rPr lang="zh-CN" altLang="en-US" smtClean="0"/>
              <a:t>‹#›</a:t>
            </a:fld>
            <a:endParaRPr lang="zh-CN" altLang="en-US"/>
          </a:p>
        </p:txBody>
      </p:sp>
    </p:spTree>
    <p:extLst>
      <p:ext uri="{BB962C8B-B14F-4D97-AF65-F5344CB8AC3E}">
        <p14:creationId xmlns:p14="http://schemas.microsoft.com/office/powerpoint/2010/main" val="2112251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lvl="0"/>
            <a:fld id="{1213B9D3-CB00-45BC-9A40-8D88AC483F9E}" type="slidenum">
              <a:rPr lang="en-US" altLang="zh-CN" smtClean="0"/>
              <a:t>1</a:t>
            </a:fld>
            <a:endParaRPr lang="zh-CN" altLang="en-US"/>
          </a:p>
        </p:txBody>
      </p:sp>
    </p:spTree>
    <p:extLst>
      <p:ext uri="{BB962C8B-B14F-4D97-AF65-F5344CB8AC3E}">
        <p14:creationId xmlns:p14="http://schemas.microsoft.com/office/powerpoint/2010/main" val="106345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87EDC7-6DAB-48AF-B091-FE8CDE870E30}" type="slidenum">
              <a:rPr lang="zh-CN" altLang="en-US" smtClean="0"/>
              <a:t>2</a:t>
            </a:fld>
            <a:endParaRPr lang="zh-CN" altLang="en-US"/>
          </a:p>
        </p:txBody>
      </p:sp>
    </p:spTree>
    <p:extLst>
      <p:ext uri="{BB962C8B-B14F-4D97-AF65-F5344CB8AC3E}">
        <p14:creationId xmlns:p14="http://schemas.microsoft.com/office/powerpoint/2010/main" val="158713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77D1DAE0-08C8-48D5-9ADA-2389D48A99E1}" type="slidenum">
              <a:rPr lang="en-US" smtClean="0"/>
              <a:t>3</a:t>
            </a:fld>
            <a:endParaRPr lang="en-US"/>
          </a:p>
        </p:txBody>
      </p:sp>
    </p:spTree>
    <p:extLst>
      <p:ext uri="{BB962C8B-B14F-4D97-AF65-F5344CB8AC3E}">
        <p14:creationId xmlns:p14="http://schemas.microsoft.com/office/powerpoint/2010/main" val="157850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lvl="0"/>
            <a:fld id="{1213B9D3-CB00-45BC-9A40-8D88AC483F9E}" type="slidenum">
              <a:rPr lang="en-US" altLang="zh-CN" smtClean="0"/>
              <a:t>8</a:t>
            </a:fld>
            <a:endParaRPr lang="zh-CN" altLang="en-US"/>
          </a:p>
        </p:txBody>
      </p:sp>
    </p:spTree>
    <p:extLst>
      <p:ext uri="{BB962C8B-B14F-4D97-AF65-F5344CB8AC3E}">
        <p14:creationId xmlns:p14="http://schemas.microsoft.com/office/powerpoint/2010/main" val="154720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841B-63DB-4CB6-ACB9-A114B44B331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DD6072FD-E1AD-449D-8C81-F899CF8F6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C0C013D-687C-4141-931B-4992ECAA145C}"/>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3D1B9EA3-7A81-4FE4-B5BC-3EE92C13444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5F3FBB6-D2EC-4059-A523-AE410C1EBF46}"/>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1872475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C0A2-BCA0-4277-9C48-3D83D7E52BD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2AC99A40-E35A-4C50-9AE8-EC1108A88DAB}"/>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2BAAD99-A197-4B02-A7C8-B5393990857A}"/>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A45A7B6E-4494-45C4-8124-99F4E3354C8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D0E86DF-C976-45AB-8B60-482DFEE35984}"/>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239294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04A64D-15E2-4B6F-94A6-120E2EBA6DA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6326891-D0EF-4091-99FD-41FE91A1A9B3}"/>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E03459F-412D-4819-9425-90C1DCFAE3E2}"/>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F60A7431-BE9E-45CE-BD8C-2C87004E272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4FD893C-1006-4221-BCE5-9B25F05AF291}"/>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25688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0567-8C7B-4C09-9146-ADF1323F755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F969CB96-F0E8-466A-B23A-BBEA23636DDF}"/>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58C8A7D-36E2-4C43-B499-0538A91119BA}"/>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A0C2ACAE-A9ED-469E-B5C5-E6F49C49B4C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386447D-488A-4899-A116-92F086B322F6}"/>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317723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55A3-7C81-4E5A-869F-97706D42E209}"/>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2771445-B05B-401D-9EB3-3428FE6638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3C3E5040-5370-4262-B0AB-8A0A9432A604}"/>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25FADF56-543E-4723-9C69-E0E989FEC17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D6AF454-8390-4D2C-9C18-F467D2CA4A69}"/>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114695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F6AE-CED7-4512-B922-FFC8F0CD0062}"/>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E595A40-5EB3-48B2-BD39-24A252627BC3}"/>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B6CC2E9-B7B3-43CF-85A0-CB4664034BA5}"/>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1512B44-64D5-4912-8394-947350EC997A}"/>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6" name="Footer Placeholder 5">
            <a:extLst>
              <a:ext uri="{FF2B5EF4-FFF2-40B4-BE49-F238E27FC236}">
                <a16:creationId xmlns:a16="http://schemas.microsoft.com/office/drawing/2014/main" id="{B4B290A4-49C3-40C7-ADC6-76DCBDDA949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996BB87-DB29-4F37-B1A3-14D86C565C7F}"/>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126221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7A80-19D4-4046-B531-E6A63A7534A1}"/>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5743B8C-DE77-4F25-8BA7-F62AED383A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121DF71D-7CB3-4C35-823D-986739B63CB1}"/>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C6993D4-A3E0-4A29-BF2C-0DCBC77BFE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A7E584C2-DDB5-4764-94B3-DD6FC5AB77B2}"/>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9E4F947-705C-4288-87FD-DD1CB8441599}"/>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8" name="Footer Placeholder 7">
            <a:extLst>
              <a:ext uri="{FF2B5EF4-FFF2-40B4-BE49-F238E27FC236}">
                <a16:creationId xmlns:a16="http://schemas.microsoft.com/office/drawing/2014/main" id="{9C7411E8-F14F-4AB9-9DCB-5675DE7C105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E1EC51D-FF9C-4A2D-9E44-4F471C243800}"/>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158637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38FC-8D0D-48C0-81C7-B8D88CA59E7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516C07A-8C3F-4AFD-8FE4-B56174DD84BB}"/>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4" name="Footer Placeholder 3">
            <a:extLst>
              <a:ext uri="{FF2B5EF4-FFF2-40B4-BE49-F238E27FC236}">
                <a16:creationId xmlns:a16="http://schemas.microsoft.com/office/drawing/2014/main" id="{982DF91B-61CB-40A5-83DD-F8F1B471428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6B59DDE-6448-462D-AFE8-56E57EB0C22D}"/>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3849869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376CF-39A5-4120-8BE6-54CE0D76EF40}"/>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3" name="Footer Placeholder 2">
            <a:extLst>
              <a:ext uri="{FF2B5EF4-FFF2-40B4-BE49-F238E27FC236}">
                <a16:creationId xmlns:a16="http://schemas.microsoft.com/office/drawing/2014/main" id="{46F3DCB8-D12E-4070-9622-C5B3D8EFBAAE}"/>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8E2EF32D-808A-44DB-BE30-AF0B56881C08}"/>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209930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2B44-DFEC-425B-BC0C-5FBAB84F194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0C5C2FC-3CB4-4C1B-8645-58C3656C0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196BA1A-4C3C-4098-B889-7BA3DAC33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A1B6BE64-70F5-471A-8137-3DCF9051976B}"/>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6" name="Footer Placeholder 5">
            <a:extLst>
              <a:ext uri="{FF2B5EF4-FFF2-40B4-BE49-F238E27FC236}">
                <a16:creationId xmlns:a16="http://schemas.microsoft.com/office/drawing/2014/main" id="{1B8C2E65-3971-4BB3-A8E7-AD80A0857F8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23856BE-E7CB-4524-A556-DB557D5C154F}"/>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4269965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C5FE-9DE6-4383-A4E9-EEF11A5B6A36}"/>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29FD93A-1064-46D8-8AD6-0F2E51E07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305E0AE-32F6-4C69-A9BA-58877B828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AC83469A-2568-40CF-B921-9185C1078210}"/>
              </a:ext>
            </a:extLst>
          </p:cNvPr>
          <p:cNvSpPr>
            <a:spLocks noGrp="1"/>
          </p:cNvSpPr>
          <p:nvPr>
            <p:ph type="dt" sz="half" idx="10"/>
          </p:nvPr>
        </p:nvSpPr>
        <p:spPr/>
        <p:txBody>
          <a:bodyPr/>
          <a:lstStyle/>
          <a:p>
            <a:fld id="{47ACD791-DF1F-444C-8C13-21413298B6D1}" type="datetimeFigureOut">
              <a:rPr lang="zh-CN" altLang="en-US" smtClean="0"/>
              <a:t>2021/6/5</a:t>
            </a:fld>
            <a:endParaRPr lang="zh-CN" altLang="en-US"/>
          </a:p>
        </p:txBody>
      </p:sp>
      <p:sp>
        <p:nvSpPr>
          <p:cNvPr id="6" name="Footer Placeholder 5">
            <a:extLst>
              <a:ext uri="{FF2B5EF4-FFF2-40B4-BE49-F238E27FC236}">
                <a16:creationId xmlns:a16="http://schemas.microsoft.com/office/drawing/2014/main" id="{2E23B2F3-88F2-4D77-9434-80DA22D111F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1288BA9-F95A-463E-BCDA-C00369361B47}"/>
              </a:ext>
            </a:extLst>
          </p:cNvPr>
          <p:cNvSpPr>
            <a:spLocks noGrp="1"/>
          </p:cNvSpPr>
          <p:nvPr>
            <p:ph type="sldNum" sz="quarter" idx="12"/>
          </p:nvPr>
        </p:nvSpPr>
        <p:spPr/>
        <p:txBody>
          <a:body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156960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6087F-9E53-442F-AFBD-15D5EE1DF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6352F91-3985-471F-9B3F-276EE85E0F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255C61D-4BEC-475E-A171-5A103EF77D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ACD791-DF1F-444C-8C13-21413298B6D1}" type="datetimeFigureOut">
              <a:rPr lang="zh-CN" altLang="en-US" smtClean="0"/>
              <a:t>2021/6/5</a:t>
            </a:fld>
            <a:endParaRPr lang="zh-CN" altLang="en-US"/>
          </a:p>
        </p:txBody>
      </p:sp>
      <p:sp>
        <p:nvSpPr>
          <p:cNvPr id="5" name="Footer Placeholder 4">
            <a:extLst>
              <a:ext uri="{FF2B5EF4-FFF2-40B4-BE49-F238E27FC236}">
                <a16:creationId xmlns:a16="http://schemas.microsoft.com/office/drawing/2014/main" id="{90AD141B-895C-40F1-90BA-73261EEB0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C118C9A8-0DA7-4656-81F9-29C702013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DED42-8F7E-4221-B00A-88583E6C8468}" type="slidenum">
              <a:rPr lang="zh-CN" altLang="en-US" smtClean="0"/>
              <a:t>‹#›</a:t>
            </a:fld>
            <a:endParaRPr lang="zh-CN" altLang="en-US"/>
          </a:p>
        </p:txBody>
      </p:sp>
    </p:spTree>
    <p:extLst>
      <p:ext uri="{BB962C8B-B14F-4D97-AF65-F5344CB8AC3E}">
        <p14:creationId xmlns:p14="http://schemas.microsoft.com/office/powerpoint/2010/main" val="47046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9" name="Parallelogram 68">
            <a:extLst>
              <a:ext uri="{FF2B5EF4-FFF2-40B4-BE49-F238E27FC236}">
                <a16:creationId xmlns:a16="http://schemas.microsoft.com/office/drawing/2014/main" id="{86937550-9E01-4FC8-9AB3-C893CA75E858}"/>
              </a:ext>
            </a:extLst>
          </p:cNvPr>
          <p:cNvSpPr/>
          <p:nvPr/>
        </p:nvSpPr>
        <p:spPr>
          <a:xfrm>
            <a:off x="8791875" y="3487118"/>
            <a:ext cx="2425997" cy="6393675"/>
          </a:xfrm>
          <a:prstGeom prst="parallelogram">
            <a:avLst>
              <a:gd name="adj" fmla="val 67241"/>
            </a:avLst>
          </a:prstGeom>
          <a:gradFill flip="none" rotWithShape="1">
            <a:gsLst>
              <a:gs pos="0">
                <a:srgbClr val="ED4749">
                  <a:alpha val="56000"/>
                </a:srgbClr>
              </a:gs>
              <a:gs pos="100000">
                <a:srgbClr val="F3B572">
                  <a:alpha val="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46"/>
          </a:p>
        </p:txBody>
      </p:sp>
      <p:sp>
        <p:nvSpPr>
          <p:cNvPr id="70" name="Parallelogram 69">
            <a:extLst>
              <a:ext uri="{FF2B5EF4-FFF2-40B4-BE49-F238E27FC236}">
                <a16:creationId xmlns:a16="http://schemas.microsoft.com/office/drawing/2014/main" id="{D07F2C78-194D-4D6E-9005-7DB9DAD46F01}"/>
              </a:ext>
            </a:extLst>
          </p:cNvPr>
          <p:cNvSpPr/>
          <p:nvPr/>
        </p:nvSpPr>
        <p:spPr>
          <a:xfrm>
            <a:off x="-683404" y="4656711"/>
            <a:ext cx="2900452" cy="2981661"/>
          </a:xfrm>
          <a:prstGeom prst="parallelogram">
            <a:avLst/>
          </a:prstGeom>
          <a:gradFill flip="none" rotWithShape="1">
            <a:gsLst>
              <a:gs pos="0">
                <a:srgbClr val="ED4749">
                  <a:alpha val="71000"/>
                </a:srgbClr>
              </a:gs>
              <a:gs pos="100000">
                <a:srgbClr val="F3B572">
                  <a:alpha val="5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46"/>
          </a:p>
        </p:txBody>
      </p:sp>
      <p:grpSp>
        <p:nvGrpSpPr>
          <p:cNvPr id="78" name="Group 77">
            <a:extLst>
              <a:ext uri="{FF2B5EF4-FFF2-40B4-BE49-F238E27FC236}">
                <a16:creationId xmlns:a16="http://schemas.microsoft.com/office/drawing/2014/main" id="{4EBF6148-CF2B-4602-8497-C59297C101D7}"/>
              </a:ext>
            </a:extLst>
          </p:cNvPr>
          <p:cNvGrpSpPr/>
          <p:nvPr/>
        </p:nvGrpSpPr>
        <p:grpSpPr>
          <a:xfrm rot="10800000">
            <a:off x="10327990" y="5016519"/>
            <a:ext cx="1596744" cy="1608523"/>
            <a:chOff x="344529" y="311863"/>
            <a:chExt cx="1320271" cy="1330010"/>
          </a:xfrm>
          <a:solidFill>
            <a:schemeClr val="bg2">
              <a:alpha val="44000"/>
            </a:schemeClr>
          </a:solidFill>
        </p:grpSpPr>
        <p:grpSp>
          <p:nvGrpSpPr>
            <p:cNvPr id="33" name="Group 32">
              <a:extLst>
                <a:ext uri="{FF2B5EF4-FFF2-40B4-BE49-F238E27FC236}">
                  <a16:creationId xmlns:a16="http://schemas.microsoft.com/office/drawing/2014/main" id="{4955E024-5D82-4E83-9D46-DE65A1A88AF0}"/>
                </a:ext>
              </a:extLst>
            </p:cNvPr>
            <p:cNvGrpSpPr/>
            <p:nvPr/>
          </p:nvGrpSpPr>
          <p:grpSpPr>
            <a:xfrm rot="5400000">
              <a:off x="-242704" y="899096"/>
              <a:ext cx="1330010" cy="155544"/>
              <a:chOff x="6214022" y="1682495"/>
              <a:chExt cx="1330010" cy="155544"/>
            </a:xfrm>
            <a:grpFill/>
          </p:grpSpPr>
          <p:sp>
            <p:nvSpPr>
              <p:cNvPr id="34" name="Diamond 33">
                <a:extLst>
                  <a:ext uri="{FF2B5EF4-FFF2-40B4-BE49-F238E27FC236}">
                    <a16:creationId xmlns:a16="http://schemas.microsoft.com/office/drawing/2014/main" id="{F8C7F6F8-B221-4B67-AFF5-E60179206A99}"/>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35" name="Diamond 34">
                <a:extLst>
                  <a:ext uri="{FF2B5EF4-FFF2-40B4-BE49-F238E27FC236}">
                    <a16:creationId xmlns:a16="http://schemas.microsoft.com/office/drawing/2014/main" id="{E4160B17-ECB7-4763-BCCA-6923F28B2527}"/>
                  </a:ext>
                </a:extLst>
              </p:cNvPr>
              <p:cNvSpPr/>
              <p:nvPr/>
            </p:nvSpPr>
            <p:spPr>
              <a:xfrm flipH="1">
                <a:off x="6683808"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36" name="Diamond 35">
                <a:extLst>
                  <a:ext uri="{FF2B5EF4-FFF2-40B4-BE49-F238E27FC236}">
                    <a16:creationId xmlns:a16="http://schemas.microsoft.com/office/drawing/2014/main" id="{16007C6A-6C88-4EA4-B76E-BD4D3EEE771C}"/>
                  </a:ext>
                </a:extLst>
              </p:cNvPr>
              <p:cNvSpPr/>
              <p:nvPr/>
            </p:nvSpPr>
            <p:spPr>
              <a:xfrm flipH="1">
                <a:off x="7153594"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37" name="Diamond 36">
                <a:extLst>
                  <a:ext uri="{FF2B5EF4-FFF2-40B4-BE49-F238E27FC236}">
                    <a16:creationId xmlns:a16="http://schemas.microsoft.com/office/drawing/2014/main" id="{BC294B88-5BDD-4BF9-9AEC-7BCFEB209917}"/>
                  </a:ext>
                </a:extLst>
              </p:cNvPr>
              <p:cNvSpPr/>
              <p:nvPr/>
            </p:nvSpPr>
            <p:spPr>
              <a:xfrm flipH="1">
                <a:off x="6918701"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38" name="Diamond 37">
                <a:extLst>
                  <a:ext uri="{FF2B5EF4-FFF2-40B4-BE49-F238E27FC236}">
                    <a16:creationId xmlns:a16="http://schemas.microsoft.com/office/drawing/2014/main" id="{31E30720-3FCC-4DB0-ACBF-F723091B8CBE}"/>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39" name="Diamond 38">
                <a:extLst>
                  <a:ext uri="{FF2B5EF4-FFF2-40B4-BE49-F238E27FC236}">
                    <a16:creationId xmlns:a16="http://schemas.microsoft.com/office/drawing/2014/main" id="{78AAB43E-D8BC-4202-AC21-688607C6102F}"/>
                  </a:ext>
                </a:extLst>
              </p:cNvPr>
              <p:cNvSpPr/>
              <p:nvPr/>
            </p:nvSpPr>
            <p:spPr>
              <a:xfrm flipH="1">
                <a:off x="7388489"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grpSp>
          <p:nvGrpSpPr>
            <p:cNvPr id="40" name="Group 39">
              <a:extLst>
                <a:ext uri="{FF2B5EF4-FFF2-40B4-BE49-F238E27FC236}">
                  <a16:creationId xmlns:a16="http://schemas.microsoft.com/office/drawing/2014/main" id="{355B4767-3C8E-40C6-9473-F4840B6CC29A}"/>
                </a:ext>
              </a:extLst>
            </p:cNvPr>
            <p:cNvGrpSpPr/>
            <p:nvPr/>
          </p:nvGrpSpPr>
          <p:grpSpPr>
            <a:xfrm rot="5400000">
              <a:off x="107689" y="781649"/>
              <a:ext cx="1095115" cy="155544"/>
              <a:chOff x="6214022" y="1682495"/>
              <a:chExt cx="1095115" cy="155544"/>
            </a:xfrm>
            <a:grpFill/>
          </p:grpSpPr>
          <p:sp>
            <p:nvSpPr>
              <p:cNvPr id="41" name="Diamond 40">
                <a:extLst>
                  <a:ext uri="{FF2B5EF4-FFF2-40B4-BE49-F238E27FC236}">
                    <a16:creationId xmlns:a16="http://schemas.microsoft.com/office/drawing/2014/main" id="{FD2658A5-57E4-47E6-A751-55E7A4D63B79}"/>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42" name="Diamond 41">
                <a:extLst>
                  <a:ext uri="{FF2B5EF4-FFF2-40B4-BE49-F238E27FC236}">
                    <a16:creationId xmlns:a16="http://schemas.microsoft.com/office/drawing/2014/main" id="{B5F136EE-33D5-4D33-883A-DF8F2100F60B}"/>
                  </a:ext>
                </a:extLst>
              </p:cNvPr>
              <p:cNvSpPr/>
              <p:nvPr/>
            </p:nvSpPr>
            <p:spPr>
              <a:xfrm flipH="1">
                <a:off x="6683808"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43" name="Diamond 42">
                <a:extLst>
                  <a:ext uri="{FF2B5EF4-FFF2-40B4-BE49-F238E27FC236}">
                    <a16:creationId xmlns:a16="http://schemas.microsoft.com/office/drawing/2014/main" id="{B23AC883-EA4B-47FC-8F84-9FF0A5A40877}"/>
                  </a:ext>
                </a:extLst>
              </p:cNvPr>
              <p:cNvSpPr/>
              <p:nvPr/>
            </p:nvSpPr>
            <p:spPr>
              <a:xfrm flipH="1">
                <a:off x="7153594"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44" name="Diamond 43">
                <a:extLst>
                  <a:ext uri="{FF2B5EF4-FFF2-40B4-BE49-F238E27FC236}">
                    <a16:creationId xmlns:a16="http://schemas.microsoft.com/office/drawing/2014/main" id="{61D59D58-9552-434B-8C77-0C96A1B9B819}"/>
                  </a:ext>
                </a:extLst>
              </p:cNvPr>
              <p:cNvSpPr/>
              <p:nvPr/>
            </p:nvSpPr>
            <p:spPr>
              <a:xfrm flipH="1">
                <a:off x="6918701"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45" name="Diamond 44">
                <a:extLst>
                  <a:ext uri="{FF2B5EF4-FFF2-40B4-BE49-F238E27FC236}">
                    <a16:creationId xmlns:a16="http://schemas.microsoft.com/office/drawing/2014/main" id="{E48CBF3E-D52E-4CED-A398-D3994A6FF6D7}"/>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grpSp>
          <p:nvGrpSpPr>
            <p:cNvPr id="47" name="Group 46">
              <a:extLst>
                <a:ext uri="{FF2B5EF4-FFF2-40B4-BE49-F238E27FC236}">
                  <a16:creationId xmlns:a16="http://schemas.microsoft.com/office/drawing/2014/main" id="{39360C69-8AC6-48B9-9898-7B43991EA221}"/>
                </a:ext>
              </a:extLst>
            </p:cNvPr>
            <p:cNvGrpSpPr/>
            <p:nvPr/>
          </p:nvGrpSpPr>
          <p:grpSpPr>
            <a:xfrm rot="5400000">
              <a:off x="1158867" y="429309"/>
              <a:ext cx="390436" cy="155544"/>
              <a:chOff x="6214022" y="1682495"/>
              <a:chExt cx="390436" cy="155544"/>
            </a:xfrm>
            <a:grpFill/>
          </p:grpSpPr>
          <p:sp>
            <p:nvSpPr>
              <p:cNvPr id="48" name="Diamond 47">
                <a:extLst>
                  <a:ext uri="{FF2B5EF4-FFF2-40B4-BE49-F238E27FC236}">
                    <a16:creationId xmlns:a16="http://schemas.microsoft.com/office/drawing/2014/main" id="{DEB6134E-A503-4D1E-B393-AF6A65ADC0C7}"/>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52" name="Diamond 51">
                <a:extLst>
                  <a:ext uri="{FF2B5EF4-FFF2-40B4-BE49-F238E27FC236}">
                    <a16:creationId xmlns:a16="http://schemas.microsoft.com/office/drawing/2014/main" id="{AF581D88-3A5C-48D6-90FE-3718AFC4381C}"/>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grpSp>
          <p:nvGrpSpPr>
            <p:cNvPr id="54" name="Group 53">
              <a:extLst>
                <a:ext uri="{FF2B5EF4-FFF2-40B4-BE49-F238E27FC236}">
                  <a16:creationId xmlns:a16="http://schemas.microsoft.com/office/drawing/2014/main" id="{0F2D0633-71F6-46CC-817A-B1155BBDD6C7}"/>
                </a:ext>
              </a:extLst>
            </p:cNvPr>
            <p:cNvGrpSpPr/>
            <p:nvPr/>
          </p:nvGrpSpPr>
          <p:grpSpPr>
            <a:xfrm rot="5400000">
              <a:off x="808474" y="546756"/>
              <a:ext cx="625329" cy="155544"/>
              <a:chOff x="6214022" y="1682495"/>
              <a:chExt cx="625329" cy="155544"/>
            </a:xfrm>
            <a:grpFill/>
          </p:grpSpPr>
          <p:sp>
            <p:nvSpPr>
              <p:cNvPr id="55" name="Diamond 54">
                <a:extLst>
                  <a:ext uri="{FF2B5EF4-FFF2-40B4-BE49-F238E27FC236}">
                    <a16:creationId xmlns:a16="http://schemas.microsoft.com/office/drawing/2014/main" id="{3A73BF72-09FC-4F8D-A02B-99949D921BBA}"/>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56" name="Diamond 55">
                <a:extLst>
                  <a:ext uri="{FF2B5EF4-FFF2-40B4-BE49-F238E27FC236}">
                    <a16:creationId xmlns:a16="http://schemas.microsoft.com/office/drawing/2014/main" id="{A570692D-E37F-4132-BD4E-071439965C0C}"/>
                  </a:ext>
                </a:extLst>
              </p:cNvPr>
              <p:cNvSpPr/>
              <p:nvPr/>
            </p:nvSpPr>
            <p:spPr>
              <a:xfrm flipH="1">
                <a:off x="6683808"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59" name="Diamond 58">
                <a:extLst>
                  <a:ext uri="{FF2B5EF4-FFF2-40B4-BE49-F238E27FC236}">
                    <a16:creationId xmlns:a16="http://schemas.microsoft.com/office/drawing/2014/main" id="{6BEC9C60-75AB-47D9-A067-0756F5D13AB2}"/>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grpSp>
          <p:nvGrpSpPr>
            <p:cNvPr id="61" name="Group 60">
              <a:extLst>
                <a:ext uri="{FF2B5EF4-FFF2-40B4-BE49-F238E27FC236}">
                  <a16:creationId xmlns:a16="http://schemas.microsoft.com/office/drawing/2014/main" id="{1624A615-4B1C-40D9-AB31-B7329166E4A8}"/>
                </a:ext>
              </a:extLst>
            </p:cNvPr>
            <p:cNvGrpSpPr/>
            <p:nvPr/>
          </p:nvGrpSpPr>
          <p:grpSpPr>
            <a:xfrm rot="5400000">
              <a:off x="458082" y="664202"/>
              <a:ext cx="860222" cy="155544"/>
              <a:chOff x="6214022" y="1682495"/>
              <a:chExt cx="860222" cy="155544"/>
            </a:xfrm>
            <a:grpFill/>
          </p:grpSpPr>
          <p:sp>
            <p:nvSpPr>
              <p:cNvPr id="62" name="Diamond 61">
                <a:extLst>
                  <a:ext uri="{FF2B5EF4-FFF2-40B4-BE49-F238E27FC236}">
                    <a16:creationId xmlns:a16="http://schemas.microsoft.com/office/drawing/2014/main" id="{EC1922EE-646E-4C6F-B392-0DB51FCA9CBD}"/>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63" name="Diamond 62">
                <a:extLst>
                  <a:ext uri="{FF2B5EF4-FFF2-40B4-BE49-F238E27FC236}">
                    <a16:creationId xmlns:a16="http://schemas.microsoft.com/office/drawing/2014/main" id="{846C9137-D60D-47B3-8BE2-982F9041F037}"/>
                  </a:ext>
                </a:extLst>
              </p:cNvPr>
              <p:cNvSpPr/>
              <p:nvPr/>
            </p:nvSpPr>
            <p:spPr>
              <a:xfrm flipH="1">
                <a:off x="6683808"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65" name="Diamond 64">
                <a:extLst>
                  <a:ext uri="{FF2B5EF4-FFF2-40B4-BE49-F238E27FC236}">
                    <a16:creationId xmlns:a16="http://schemas.microsoft.com/office/drawing/2014/main" id="{31F2C67A-36A3-4C91-8FDD-013E0F0D545C}"/>
                  </a:ext>
                </a:extLst>
              </p:cNvPr>
              <p:cNvSpPr/>
              <p:nvPr/>
            </p:nvSpPr>
            <p:spPr>
              <a:xfrm flipH="1">
                <a:off x="6918701"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66" name="Diamond 65">
                <a:extLst>
                  <a:ext uri="{FF2B5EF4-FFF2-40B4-BE49-F238E27FC236}">
                    <a16:creationId xmlns:a16="http://schemas.microsoft.com/office/drawing/2014/main" id="{EE96E40C-08C6-4964-8182-FFDD0915492E}"/>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sp>
          <p:nvSpPr>
            <p:cNvPr id="76" name="Diamond 75">
              <a:extLst>
                <a:ext uri="{FF2B5EF4-FFF2-40B4-BE49-F238E27FC236}">
                  <a16:creationId xmlns:a16="http://schemas.microsoft.com/office/drawing/2014/main" id="{C84C62BA-4AB9-488E-95DD-675C25CF6565}"/>
                </a:ext>
              </a:extLst>
            </p:cNvPr>
            <p:cNvSpPr/>
            <p:nvPr/>
          </p:nvSpPr>
          <p:spPr>
            <a:xfrm rot="5400000" flipH="1">
              <a:off x="1509257" y="311863"/>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sp>
        <p:nvSpPr>
          <p:cNvPr id="4" name="TextBox 3">
            <a:extLst>
              <a:ext uri="{FF2B5EF4-FFF2-40B4-BE49-F238E27FC236}">
                <a16:creationId xmlns:a16="http://schemas.microsoft.com/office/drawing/2014/main" id="{1CAF3D17-D57F-42F4-829C-CF9190B75557}"/>
              </a:ext>
            </a:extLst>
          </p:cNvPr>
          <p:cNvSpPr txBox="1"/>
          <p:nvPr/>
        </p:nvSpPr>
        <p:spPr>
          <a:xfrm>
            <a:off x="6010092" y="3487118"/>
            <a:ext cx="3339762" cy="613373"/>
          </a:xfrm>
          <a:prstGeom prst="rect">
            <a:avLst/>
          </a:prstGeom>
          <a:noFill/>
        </p:spPr>
        <p:txBody>
          <a:bodyPr wrap="square" rtlCol="0">
            <a:spAutoFit/>
          </a:bodyPr>
          <a:lstStyle>
            <a:defPPr>
              <a:defRPr lang="zh-CN"/>
            </a:defPPr>
            <a:lvl1pPr>
              <a:defRPr sz="2800" b="1" spc="300">
                <a:solidFill>
                  <a:schemeClr val="accent4"/>
                </a:solidFill>
                <a:latin typeface="Bahnschrift" panose="020B0502040204020203" pitchFamily="34" charset="0"/>
              </a:defRPr>
            </a:lvl1pPr>
          </a:lstStyle>
          <a:p>
            <a:r>
              <a:rPr lang="en-US" altLang="zh-CN" sz="3386" dirty="0">
                <a:gradFill>
                  <a:gsLst>
                    <a:gs pos="0">
                      <a:schemeClr val="bg2"/>
                    </a:gs>
                    <a:gs pos="100000">
                      <a:schemeClr val="accent4"/>
                    </a:gs>
                  </a:gsLst>
                  <a:lin ang="7800000" scaled="0"/>
                </a:gradFill>
              </a:rPr>
              <a:t>Presentation</a:t>
            </a:r>
          </a:p>
        </p:txBody>
      </p:sp>
      <p:sp>
        <p:nvSpPr>
          <p:cNvPr id="5" name="TextBox 4">
            <a:extLst>
              <a:ext uri="{FF2B5EF4-FFF2-40B4-BE49-F238E27FC236}">
                <a16:creationId xmlns:a16="http://schemas.microsoft.com/office/drawing/2014/main" id="{E4695B64-E27C-4D6D-A404-E47A36B48E19}"/>
              </a:ext>
            </a:extLst>
          </p:cNvPr>
          <p:cNvSpPr txBox="1"/>
          <p:nvPr/>
        </p:nvSpPr>
        <p:spPr>
          <a:xfrm>
            <a:off x="6007766" y="2784752"/>
            <a:ext cx="5311746" cy="707886"/>
          </a:xfrm>
          <a:prstGeom prst="rect">
            <a:avLst/>
          </a:prstGeom>
          <a:noFill/>
        </p:spPr>
        <p:txBody>
          <a:bodyPr wrap="square" rtlCol="0">
            <a:spAutoFit/>
          </a:bodyPr>
          <a:lstStyle/>
          <a:p>
            <a:r>
              <a:rPr lang="en-US" altLang="zh-CN" sz="4000" b="1" spc="363" dirty="0">
                <a:gradFill>
                  <a:gsLst>
                    <a:gs pos="0">
                      <a:schemeClr val="bg2"/>
                    </a:gs>
                    <a:gs pos="100000">
                      <a:schemeClr val="accent4"/>
                    </a:gs>
                  </a:gsLst>
                  <a:lin ang="7800000" scaled="0"/>
                </a:gradFill>
                <a:latin typeface="Bahnschrift" panose="020B0502040204020203" pitchFamily="34" charset="0"/>
              </a:rPr>
              <a:t>Transcendentalism</a:t>
            </a:r>
            <a:endParaRPr lang="zh-CN" altLang="en-US" sz="4000" b="1" spc="363" dirty="0">
              <a:gradFill>
                <a:gsLst>
                  <a:gs pos="0">
                    <a:schemeClr val="bg2"/>
                  </a:gs>
                  <a:gs pos="100000">
                    <a:schemeClr val="accent4"/>
                  </a:gs>
                </a:gsLst>
                <a:lin ang="7800000" scaled="0"/>
              </a:gradFill>
              <a:latin typeface="Bahnschrift" panose="020B0502040204020203" pitchFamily="34" charset="0"/>
            </a:endParaRPr>
          </a:p>
        </p:txBody>
      </p:sp>
      <p:grpSp>
        <p:nvGrpSpPr>
          <p:cNvPr id="13" name="Group 12">
            <a:extLst>
              <a:ext uri="{FF2B5EF4-FFF2-40B4-BE49-F238E27FC236}">
                <a16:creationId xmlns:a16="http://schemas.microsoft.com/office/drawing/2014/main" id="{0D983693-14D4-49F1-BD1B-8E7EB02E01AD}"/>
              </a:ext>
            </a:extLst>
          </p:cNvPr>
          <p:cNvGrpSpPr/>
          <p:nvPr/>
        </p:nvGrpSpPr>
        <p:grpSpPr>
          <a:xfrm>
            <a:off x="6152013" y="5899631"/>
            <a:ext cx="1608523" cy="188116"/>
            <a:chOff x="6214022" y="1682495"/>
            <a:chExt cx="1330010" cy="155544"/>
          </a:xfrm>
          <a:gradFill>
            <a:gsLst>
              <a:gs pos="0">
                <a:schemeClr val="bg2"/>
              </a:gs>
              <a:gs pos="100000">
                <a:schemeClr val="accent4"/>
              </a:gs>
            </a:gsLst>
            <a:lin ang="7800000" scaled="0"/>
          </a:gradFill>
        </p:grpSpPr>
        <p:sp>
          <p:nvSpPr>
            <p:cNvPr id="6" name="Diamond 5">
              <a:extLst>
                <a:ext uri="{FF2B5EF4-FFF2-40B4-BE49-F238E27FC236}">
                  <a16:creationId xmlns:a16="http://schemas.microsoft.com/office/drawing/2014/main" id="{F677DBE3-AB61-4956-AE25-C1EDCF82E719}"/>
                </a:ext>
              </a:extLst>
            </p:cNvPr>
            <p:cNvSpPr/>
            <p:nvPr/>
          </p:nvSpPr>
          <p:spPr>
            <a:xfrm flipH="1">
              <a:off x="6214022" y="1682496"/>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7" name="Diamond 6">
              <a:extLst>
                <a:ext uri="{FF2B5EF4-FFF2-40B4-BE49-F238E27FC236}">
                  <a16:creationId xmlns:a16="http://schemas.microsoft.com/office/drawing/2014/main" id="{D09FD2B4-6F6D-48DA-9653-C35A8E627F18}"/>
                </a:ext>
              </a:extLst>
            </p:cNvPr>
            <p:cNvSpPr/>
            <p:nvPr/>
          </p:nvSpPr>
          <p:spPr>
            <a:xfrm flipH="1">
              <a:off x="6683808"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8" name="Diamond 7">
              <a:extLst>
                <a:ext uri="{FF2B5EF4-FFF2-40B4-BE49-F238E27FC236}">
                  <a16:creationId xmlns:a16="http://schemas.microsoft.com/office/drawing/2014/main" id="{AF8ED8CE-90A0-4357-960D-36FA260CB84D}"/>
                </a:ext>
              </a:extLst>
            </p:cNvPr>
            <p:cNvSpPr/>
            <p:nvPr/>
          </p:nvSpPr>
          <p:spPr>
            <a:xfrm flipH="1">
              <a:off x="7153594"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9" name="Diamond 8">
              <a:extLst>
                <a:ext uri="{FF2B5EF4-FFF2-40B4-BE49-F238E27FC236}">
                  <a16:creationId xmlns:a16="http://schemas.microsoft.com/office/drawing/2014/main" id="{BB9B02F7-CD05-401E-80FD-DB027E05B769}"/>
                </a:ext>
              </a:extLst>
            </p:cNvPr>
            <p:cNvSpPr/>
            <p:nvPr/>
          </p:nvSpPr>
          <p:spPr>
            <a:xfrm flipH="1">
              <a:off x="6918701"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0" name="Diamond 9">
              <a:extLst>
                <a:ext uri="{FF2B5EF4-FFF2-40B4-BE49-F238E27FC236}">
                  <a16:creationId xmlns:a16="http://schemas.microsoft.com/office/drawing/2014/main" id="{3CC13E52-5574-44E4-BD07-0D8BF7D06FB5}"/>
                </a:ext>
              </a:extLst>
            </p:cNvPr>
            <p:cNvSpPr/>
            <p:nvPr/>
          </p:nvSpPr>
          <p:spPr>
            <a:xfrm flipH="1">
              <a:off x="6448915"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1" name="Diamond 10">
              <a:extLst>
                <a:ext uri="{FF2B5EF4-FFF2-40B4-BE49-F238E27FC236}">
                  <a16:creationId xmlns:a16="http://schemas.microsoft.com/office/drawing/2014/main" id="{BBF5564B-4D17-4211-A261-975F613ED4F9}"/>
                </a:ext>
              </a:extLst>
            </p:cNvPr>
            <p:cNvSpPr/>
            <p:nvPr/>
          </p:nvSpPr>
          <p:spPr>
            <a:xfrm flipH="1">
              <a:off x="7388489" y="1682495"/>
              <a:ext cx="155543" cy="155543"/>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grpSp>
      <p:cxnSp>
        <p:nvCxnSpPr>
          <p:cNvPr id="15" name="Straight Connector 14">
            <a:extLst>
              <a:ext uri="{FF2B5EF4-FFF2-40B4-BE49-F238E27FC236}">
                <a16:creationId xmlns:a16="http://schemas.microsoft.com/office/drawing/2014/main" id="{BFF1E7E6-5735-428A-9F88-6ACE7DB2FE4D}"/>
              </a:ext>
            </a:extLst>
          </p:cNvPr>
          <p:cNvCxnSpPr>
            <a:cxnSpLocks/>
          </p:cNvCxnSpPr>
          <p:nvPr/>
        </p:nvCxnSpPr>
        <p:spPr>
          <a:xfrm flipH="1">
            <a:off x="6113523" y="2482689"/>
            <a:ext cx="498044" cy="0"/>
          </a:xfrm>
          <a:prstGeom prst="line">
            <a:avLst/>
          </a:prstGeom>
          <a:ln w="22225">
            <a:solidFill>
              <a:srgbClr val="F0975A"/>
            </a:solidFill>
            <a:prstDash val="soli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5A4CE4-9D72-4F90-A705-A17F7ED41293}"/>
              </a:ext>
            </a:extLst>
          </p:cNvPr>
          <p:cNvSpPr txBox="1"/>
          <p:nvPr/>
        </p:nvSpPr>
        <p:spPr>
          <a:xfrm>
            <a:off x="6049534" y="4923515"/>
            <a:ext cx="5867459" cy="706347"/>
          </a:xfrm>
          <a:prstGeom prst="rect">
            <a:avLst/>
          </a:prstGeom>
          <a:noFill/>
        </p:spPr>
        <p:txBody>
          <a:bodyPr wrap="square" rtlCol="0">
            <a:spAutoFit/>
          </a:bodyPr>
          <a:lstStyle/>
          <a:p>
            <a:r>
              <a:rPr lang="en-US" altLang="zh-CN" sz="1330" dirty="0">
                <a:solidFill>
                  <a:srgbClr val="632D09"/>
                </a:solidFill>
                <a:latin typeface="Bahnschrift Light" panose="020B0502040204020203" pitchFamily="34" charset="0"/>
              </a:rPr>
              <a:t>Transcendentalists believed that all living things were bound together; humans were essentially good; insight was more powerful than experience as a source of knowledge. </a:t>
            </a:r>
            <a:endParaRPr lang="zh-CN" altLang="en-US" sz="1330" dirty="0">
              <a:solidFill>
                <a:srgbClr val="632D09"/>
              </a:solidFill>
              <a:latin typeface="Bahnschrift Light" panose="020B0502040204020203" pitchFamily="34" charset="0"/>
            </a:endParaRPr>
          </a:p>
        </p:txBody>
      </p:sp>
      <p:sp>
        <p:nvSpPr>
          <p:cNvPr id="24" name="TextBox 23">
            <a:extLst>
              <a:ext uri="{FF2B5EF4-FFF2-40B4-BE49-F238E27FC236}">
                <a16:creationId xmlns:a16="http://schemas.microsoft.com/office/drawing/2014/main" id="{797AD3BE-04F6-4B03-BD43-62F7FCFFD925}"/>
              </a:ext>
            </a:extLst>
          </p:cNvPr>
          <p:cNvSpPr txBox="1"/>
          <p:nvPr/>
        </p:nvSpPr>
        <p:spPr>
          <a:xfrm>
            <a:off x="6619469" y="2254082"/>
            <a:ext cx="1978311" cy="352854"/>
          </a:xfrm>
          <a:prstGeom prst="rect">
            <a:avLst/>
          </a:prstGeom>
          <a:noFill/>
        </p:spPr>
        <p:txBody>
          <a:bodyPr wrap="square" rtlCol="0">
            <a:spAutoFit/>
          </a:bodyPr>
          <a:lstStyle/>
          <a:p>
            <a:r>
              <a:rPr lang="en-US" altLang="zh-CN" sz="1693" b="1" spc="363" dirty="0">
                <a:gradFill>
                  <a:gsLst>
                    <a:gs pos="0">
                      <a:schemeClr val="bg2"/>
                    </a:gs>
                    <a:gs pos="100000">
                      <a:schemeClr val="accent2">
                        <a:lumMod val="75000"/>
                      </a:schemeClr>
                    </a:gs>
                  </a:gsLst>
                  <a:lin ang="7800000" scaled="0"/>
                </a:gradFill>
                <a:latin typeface="Bahnschrift Light" panose="020B0502040204020203" pitchFamily="34" charset="0"/>
              </a:rPr>
              <a:t>Nature</a:t>
            </a:r>
            <a:endParaRPr lang="zh-CN" altLang="en-US" sz="1693" b="1" spc="363" dirty="0">
              <a:gradFill>
                <a:gsLst>
                  <a:gs pos="0">
                    <a:schemeClr val="bg2"/>
                  </a:gs>
                  <a:gs pos="100000">
                    <a:schemeClr val="accent2">
                      <a:lumMod val="75000"/>
                    </a:schemeClr>
                  </a:gs>
                </a:gsLst>
                <a:lin ang="7800000" scaled="0"/>
              </a:gradFill>
              <a:latin typeface="Bahnschrift Light" panose="020B0502040204020203" pitchFamily="34" charset="0"/>
            </a:endParaRPr>
          </a:p>
        </p:txBody>
      </p:sp>
      <p:cxnSp>
        <p:nvCxnSpPr>
          <p:cNvPr id="29" name="Straight Connector 28">
            <a:extLst>
              <a:ext uri="{FF2B5EF4-FFF2-40B4-BE49-F238E27FC236}">
                <a16:creationId xmlns:a16="http://schemas.microsoft.com/office/drawing/2014/main" id="{4C5ACF52-BECA-40E1-BFA7-D04941B29AD5}"/>
              </a:ext>
            </a:extLst>
          </p:cNvPr>
          <p:cNvCxnSpPr>
            <a:cxnSpLocks/>
          </p:cNvCxnSpPr>
          <p:nvPr/>
        </p:nvCxnSpPr>
        <p:spPr>
          <a:xfrm flipV="1">
            <a:off x="10793782" y="442819"/>
            <a:ext cx="0" cy="659152"/>
          </a:xfrm>
          <a:prstGeom prst="line">
            <a:avLst/>
          </a:prstGeom>
          <a:ln w="22225">
            <a:solidFill>
              <a:srgbClr val="F0975A"/>
            </a:solidFill>
            <a:prstDash val="soli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674D48-5389-416D-A9C5-393DE57DE16A}"/>
              </a:ext>
            </a:extLst>
          </p:cNvPr>
          <p:cNvSpPr txBox="1"/>
          <p:nvPr/>
        </p:nvSpPr>
        <p:spPr>
          <a:xfrm rot="5400000">
            <a:off x="9804627" y="1923790"/>
            <a:ext cx="1978311" cy="352854"/>
          </a:xfrm>
          <a:prstGeom prst="rect">
            <a:avLst/>
          </a:prstGeom>
          <a:noFill/>
        </p:spPr>
        <p:txBody>
          <a:bodyPr wrap="square" rtlCol="0">
            <a:spAutoFit/>
          </a:bodyPr>
          <a:lstStyle/>
          <a:p>
            <a:r>
              <a:rPr lang="en-US" altLang="zh-CN" sz="1693" b="1" spc="363" dirty="0">
                <a:gradFill>
                  <a:gsLst>
                    <a:gs pos="0">
                      <a:schemeClr val="bg2"/>
                    </a:gs>
                    <a:gs pos="100000">
                      <a:schemeClr val="accent2">
                        <a:lumMod val="75000"/>
                      </a:schemeClr>
                    </a:gs>
                  </a:gsLst>
                  <a:lin ang="7800000" scaled="0"/>
                </a:gradFill>
                <a:latin typeface="Bahnschrift Light" panose="020B0502040204020203" pitchFamily="34" charset="0"/>
              </a:rPr>
              <a:t>Divine</a:t>
            </a:r>
            <a:endParaRPr lang="zh-CN" altLang="en-US" sz="1693" b="1" spc="363" dirty="0">
              <a:gradFill>
                <a:gsLst>
                  <a:gs pos="0">
                    <a:schemeClr val="bg2"/>
                  </a:gs>
                  <a:gs pos="100000">
                    <a:schemeClr val="accent2">
                      <a:lumMod val="75000"/>
                    </a:schemeClr>
                  </a:gs>
                </a:gsLst>
                <a:lin ang="7800000" scaled="0"/>
              </a:gradFill>
              <a:latin typeface="Bahnschrift Light" panose="020B0502040204020203" pitchFamily="34" charset="0"/>
            </a:endParaRPr>
          </a:p>
        </p:txBody>
      </p:sp>
      <p:sp>
        <p:nvSpPr>
          <p:cNvPr id="22" name="TextBox 21">
            <a:extLst>
              <a:ext uri="{FF2B5EF4-FFF2-40B4-BE49-F238E27FC236}">
                <a16:creationId xmlns:a16="http://schemas.microsoft.com/office/drawing/2014/main" id="{1A327CE8-4DA8-4E39-894C-730D7B3D50EB}"/>
              </a:ext>
            </a:extLst>
          </p:cNvPr>
          <p:cNvSpPr txBox="1"/>
          <p:nvPr/>
        </p:nvSpPr>
        <p:spPr>
          <a:xfrm rot="5400000">
            <a:off x="8169284" y="1294198"/>
            <a:ext cx="6963251" cy="1569660"/>
          </a:xfrm>
          <a:prstGeom prst="rect">
            <a:avLst/>
          </a:prstGeom>
          <a:noFill/>
        </p:spPr>
        <p:txBody>
          <a:bodyPr wrap="square" rtlCol="0">
            <a:spAutoFit/>
          </a:bodyPr>
          <a:lstStyle/>
          <a:p>
            <a:r>
              <a:rPr lang="en-US" altLang="zh-CN" sz="9600" dirty="0">
                <a:solidFill>
                  <a:schemeClr val="accent2">
                    <a:lumMod val="20000"/>
                    <a:lumOff val="80000"/>
                  </a:schemeClr>
                </a:solidFill>
                <a:latin typeface="Arial Black" panose="020B0A04020102020204" pitchFamily="34" charset="0"/>
              </a:rPr>
              <a:t>Reliance</a:t>
            </a:r>
            <a:endParaRPr lang="zh-CN" altLang="en-US" sz="9600" dirty="0">
              <a:solidFill>
                <a:schemeClr val="accent2">
                  <a:lumMod val="20000"/>
                  <a:lumOff val="80000"/>
                </a:schemeClr>
              </a:solidFill>
              <a:latin typeface="Arial Black" panose="020B0A04020102020204" pitchFamily="34" charset="0"/>
            </a:endParaRPr>
          </a:p>
        </p:txBody>
      </p:sp>
      <p:grpSp>
        <p:nvGrpSpPr>
          <p:cNvPr id="12" name="Group 11">
            <a:extLst>
              <a:ext uri="{FF2B5EF4-FFF2-40B4-BE49-F238E27FC236}">
                <a16:creationId xmlns:a16="http://schemas.microsoft.com/office/drawing/2014/main" id="{96EE25F2-FA3B-4F9A-A05C-2C54F8C5F814}"/>
              </a:ext>
            </a:extLst>
          </p:cNvPr>
          <p:cNvGrpSpPr/>
          <p:nvPr/>
        </p:nvGrpSpPr>
        <p:grpSpPr>
          <a:xfrm>
            <a:off x="178141" y="223498"/>
            <a:ext cx="6070924" cy="6503486"/>
            <a:chOff x="314410" y="241672"/>
            <a:chExt cx="6070924" cy="6503486"/>
          </a:xfrm>
          <a:blipFill dpi="0" rotWithShape="1">
            <a:blip r:embed="rId3"/>
            <a:srcRect/>
            <a:stretch>
              <a:fillRect l="-21000" t="3000" r="-16000" b="3000"/>
            </a:stretch>
          </a:blipFill>
        </p:grpSpPr>
        <p:sp>
          <p:nvSpPr>
            <p:cNvPr id="2" name="Parallelogram 1">
              <a:extLst>
                <a:ext uri="{FF2B5EF4-FFF2-40B4-BE49-F238E27FC236}">
                  <a16:creationId xmlns:a16="http://schemas.microsoft.com/office/drawing/2014/main" id="{AEFB2FE2-3C28-4211-B2E7-AC6C4EE30964}"/>
                </a:ext>
              </a:extLst>
            </p:cNvPr>
            <p:cNvSpPr/>
            <p:nvPr/>
          </p:nvSpPr>
          <p:spPr>
            <a:xfrm>
              <a:off x="1065282" y="656493"/>
              <a:ext cx="2900452" cy="2981661"/>
            </a:xfrm>
            <a:prstGeom prst="parallelogram">
              <a:avLst/>
            </a:prstGeom>
            <a:grpFill/>
            <a:ln>
              <a:noFill/>
            </a:ln>
            <a:effectLst>
              <a:outerShdw blurRad="508000" dist="38100" dir="18900000" sx="102000" sy="102000" algn="b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rallelogram 59">
              <a:extLst>
                <a:ext uri="{FF2B5EF4-FFF2-40B4-BE49-F238E27FC236}">
                  <a16:creationId xmlns:a16="http://schemas.microsoft.com/office/drawing/2014/main" id="{C5C8CC3E-856C-4F39-85B7-608803923140}"/>
                </a:ext>
              </a:extLst>
            </p:cNvPr>
            <p:cNvSpPr/>
            <p:nvPr/>
          </p:nvSpPr>
          <p:spPr>
            <a:xfrm>
              <a:off x="2730171" y="3359300"/>
              <a:ext cx="2900452" cy="2981661"/>
            </a:xfrm>
            <a:prstGeom prst="parallelogram">
              <a:avLst/>
            </a:prstGeom>
            <a:grpFill/>
            <a:ln>
              <a:noFill/>
            </a:ln>
            <a:effectLst>
              <a:outerShdw blurRad="508000" dist="38100" dir="18900000" sx="102000" sy="102000" algn="b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Parallelogram 63">
              <a:extLst>
                <a:ext uri="{FF2B5EF4-FFF2-40B4-BE49-F238E27FC236}">
                  <a16:creationId xmlns:a16="http://schemas.microsoft.com/office/drawing/2014/main" id="{3F9C3460-759F-4DE6-A3F2-FB413F9070A2}"/>
                </a:ext>
              </a:extLst>
            </p:cNvPr>
            <p:cNvSpPr/>
            <p:nvPr/>
          </p:nvSpPr>
          <p:spPr>
            <a:xfrm>
              <a:off x="314410" y="3763497"/>
              <a:ext cx="2900452" cy="2981661"/>
            </a:xfrm>
            <a:prstGeom prst="parallelogram">
              <a:avLst/>
            </a:prstGeom>
            <a:grpFill/>
            <a:ln>
              <a:noFill/>
            </a:ln>
            <a:effectLst>
              <a:outerShdw blurRad="508000" dist="38100" dir="18900000" sx="102000" sy="102000" algn="b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rallelogram 66">
              <a:extLst>
                <a:ext uri="{FF2B5EF4-FFF2-40B4-BE49-F238E27FC236}">
                  <a16:creationId xmlns:a16="http://schemas.microsoft.com/office/drawing/2014/main" id="{D3BB7D06-5AC6-4D00-8E64-5A883D5AE58B}"/>
                </a:ext>
              </a:extLst>
            </p:cNvPr>
            <p:cNvSpPr/>
            <p:nvPr/>
          </p:nvSpPr>
          <p:spPr>
            <a:xfrm>
              <a:off x="3484882" y="241672"/>
              <a:ext cx="2900452" cy="2981661"/>
            </a:xfrm>
            <a:prstGeom prst="parallelogram">
              <a:avLst/>
            </a:prstGeom>
            <a:grpFill/>
            <a:ln>
              <a:noFill/>
            </a:ln>
            <a:effectLst>
              <a:outerShdw blurRad="508000" dist="38100" dir="18900000" sx="102000" sy="102000" algn="b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Parallelogram 18">
            <a:extLst>
              <a:ext uri="{FF2B5EF4-FFF2-40B4-BE49-F238E27FC236}">
                <a16:creationId xmlns:a16="http://schemas.microsoft.com/office/drawing/2014/main" id="{EC14972D-21ED-4FEC-961B-037DBC7B4ED3}"/>
              </a:ext>
            </a:extLst>
          </p:cNvPr>
          <p:cNvSpPr/>
          <p:nvPr/>
        </p:nvSpPr>
        <p:spPr>
          <a:xfrm>
            <a:off x="1613714" y="2185656"/>
            <a:ext cx="2900452" cy="2981661"/>
          </a:xfrm>
          <a:prstGeom prst="parallelogram">
            <a:avLst/>
          </a:prstGeom>
          <a:gradFill flip="none" rotWithShape="1">
            <a:gsLst>
              <a:gs pos="0">
                <a:srgbClr val="ED4749">
                  <a:alpha val="71000"/>
                </a:srgbClr>
              </a:gs>
              <a:gs pos="100000">
                <a:srgbClr val="F3B572">
                  <a:alpha val="5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46"/>
          </a:p>
        </p:txBody>
      </p:sp>
      <p:sp>
        <p:nvSpPr>
          <p:cNvPr id="23" name="TextBox 22">
            <a:extLst>
              <a:ext uri="{FF2B5EF4-FFF2-40B4-BE49-F238E27FC236}">
                <a16:creationId xmlns:a16="http://schemas.microsoft.com/office/drawing/2014/main" id="{3CF689EF-A567-4B23-9ABE-4D11E56860A9}"/>
              </a:ext>
            </a:extLst>
          </p:cNvPr>
          <p:cNvSpPr txBox="1"/>
          <p:nvPr/>
        </p:nvSpPr>
        <p:spPr>
          <a:xfrm>
            <a:off x="6041793" y="4333546"/>
            <a:ext cx="5714222" cy="646331"/>
          </a:xfrm>
          <a:prstGeom prst="rect">
            <a:avLst/>
          </a:prstGeom>
          <a:noFill/>
        </p:spPr>
        <p:txBody>
          <a:bodyPr wrap="square" rtlCol="0">
            <a:spAutoFit/>
          </a:bodyPr>
          <a:lstStyle/>
          <a:p>
            <a:r>
              <a:rPr lang="en-US" altLang="zh-CN" dirty="0">
                <a:solidFill>
                  <a:srgbClr val="632D09"/>
                </a:solidFill>
                <a:latin typeface="Bahnschrift SemiBold" panose="020B0502040204020203" pitchFamily="34" charset="0"/>
              </a:rPr>
              <a:t>Transcendentalisms combined religion, philosophy, mysticism, and ethics.</a:t>
            </a:r>
            <a:endParaRPr lang="zh-CN" altLang="en-US" dirty="0">
              <a:solidFill>
                <a:srgbClr val="632D09"/>
              </a:solidFill>
              <a:latin typeface="Bahnschrift SemiBold" panose="020B0502040204020203" pitchFamily="34" charset="0"/>
            </a:endParaRPr>
          </a:p>
        </p:txBody>
      </p:sp>
      <p:sp>
        <p:nvSpPr>
          <p:cNvPr id="71" name="TextBox 70">
            <a:extLst>
              <a:ext uri="{FF2B5EF4-FFF2-40B4-BE49-F238E27FC236}">
                <a16:creationId xmlns:a16="http://schemas.microsoft.com/office/drawing/2014/main" id="{CB61AB95-0AA0-4516-8441-3EF36245AB37}"/>
              </a:ext>
            </a:extLst>
          </p:cNvPr>
          <p:cNvSpPr txBox="1"/>
          <p:nvPr/>
        </p:nvSpPr>
        <p:spPr>
          <a:xfrm rot="20199251">
            <a:off x="6016440" y="2059196"/>
            <a:ext cx="2519450" cy="3770263"/>
          </a:xfrm>
          <a:prstGeom prst="rect">
            <a:avLst/>
          </a:prstGeom>
          <a:noFill/>
        </p:spPr>
        <p:txBody>
          <a:bodyPr wrap="square" rtlCol="0">
            <a:spAutoFit/>
          </a:bodyPr>
          <a:lstStyle/>
          <a:p>
            <a:r>
              <a:rPr lang="en-US" altLang="zh-CN" sz="23900" dirty="0">
                <a:gradFill>
                  <a:gsLst>
                    <a:gs pos="0">
                      <a:srgbClr val="ED4749">
                        <a:alpha val="38000"/>
                      </a:srgbClr>
                    </a:gs>
                    <a:gs pos="100000">
                      <a:srgbClr val="F3B572">
                        <a:alpha val="15000"/>
                      </a:srgbClr>
                    </a:gs>
                  </a:gsLst>
                  <a:lin ang="13500000" scaled="1"/>
                </a:gradFill>
                <a:latin typeface="Bahnschrift SemiBold" panose="020B0502040204020203" pitchFamily="34" charset="0"/>
              </a:rPr>
              <a:t>T</a:t>
            </a:r>
            <a:endParaRPr lang="zh-CN" altLang="en-US" sz="23900" dirty="0">
              <a:gradFill>
                <a:gsLst>
                  <a:gs pos="0">
                    <a:srgbClr val="ED4749">
                      <a:alpha val="38000"/>
                    </a:srgbClr>
                  </a:gs>
                  <a:gs pos="100000">
                    <a:srgbClr val="F3B572">
                      <a:alpha val="15000"/>
                    </a:srgbClr>
                  </a:gs>
                </a:gsLst>
                <a:lin ang="13500000" scaled="1"/>
              </a:gradFill>
              <a:latin typeface="Bahnschrift SemiBold" panose="020B0502040204020203" pitchFamily="34" charset="0"/>
            </a:endParaRPr>
          </a:p>
        </p:txBody>
      </p:sp>
    </p:spTree>
    <p:extLst>
      <p:ext uri="{BB962C8B-B14F-4D97-AF65-F5344CB8AC3E}">
        <p14:creationId xmlns:p14="http://schemas.microsoft.com/office/powerpoint/2010/main" val="32872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0-#ppt_h/2"/>
                                          </p:val>
                                        </p:tav>
                                        <p:tav tm="100000">
                                          <p:val>
                                            <p:strVal val="#ppt_y"/>
                                          </p:val>
                                        </p:tav>
                                      </p:tavLst>
                                    </p:anim>
                                  </p:childTnLst>
                                </p:cTn>
                              </p:par>
                              <p:par>
                                <p:cTn id="42" presetID="22" presetClass="entr" presetSubtype="8"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47"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8" presetClass="entr" presetSubtype="16" fill="hold" grpId="0" nodeType="afterEffect">
                                  <p:stCondLst>
                                    <p:cond delay="0"/>
                                  </p:stCondLst>
                                  <p:iterate type="wd">
                                    <p:tmPct val="10000"/>
                                  </p:iterate>
                                  <p:childTnLst>
                                    <p:set>
                                      <p:cBhvr>
                                        <p:cTn id="52" dur="1" fill="hold">
                                          <p:stCondLst>
                                            <p:cond delay="0"/>
                                          </p:stCondLst>
                                        </p:cTn>
                                        <p:tgtEl>
                                          <p:spTgt spid="5"/>
                                        </p:tgtEl>
                                        <p:attrNameLst>
                                          <p:attrName>style.visibility</p:attrName>
                                        </p:attrNameLst>
                                      </p:cBhvr>
                                      <p:to>
                                        <p:strVal val="visible"/>
                                      </p:to>
                                    </p:set>
                                    <p:animEffect transition="in" filter="diamond(in)">
                                      <p:cBhvr>
                                        <p:cTn id="53" dur="1000"/>
                                        <p:tgtEl>
                                          <p:spTgt spid="5"/>
                                        </p:tgtEl>
                                      </p:cBhvr>
                                    </p:animEffect>
                                  </p:childTnLst>
                                </p:cTn>
                              </p:par>
                              <p:par>
                                <p:cTn id="54" presetID="8" presetClass="entr" presetSubtype="16" fill="hold" grpId="0" nodeType="withEffect">
                                  <p:stCondLst>
                                    <p:cond delay="0"/>
                                  </p:stCondLst>
                                  <p:iterate type="wd">
                                    <p:tmPct val="10000"/>
                                  </p:iterate>
                                  <p:childTnLst>
                                    <p:set>
                                      <p:cBhvr>
                                        <p:cTn id="55" dur="1" fill="hold">
                                          <p:stCondLst>
                                            <p:cond delay="0"/>
                                          </p:stCondLst>
                                        </p:cTn>
                                        <p:tgtEl>
                                          <p:spTgt spid="4"/>
                                        </p:tgtEl>
                                        <p:attrNameLst>
                                          <p:attrName>style.visibility</p:attrName>
                                        </p:attrNameLst>
                                      </p:cBhvr>
                                      <p:to>
                                        <p:strVal val="visible"/>
                                      </p:to>
                                    </p:set>
                                    <p:animEffect transition="in" filter="diamond(in)">
                                      <p:cBhvr>
                                        <p:cTn id="56" dur="1000"/>
                                        <p:tgtEl>
                                          <p:spTgt spid="4"/>
                                        </p:tgtEl>
                                      </p:cBhvr>
                                    </p:animEffect>
                                  </p:childTnLst>
                                </p:cTn>
                              </p:par>
                            </p:childTnLst>
                          </p:cTn>
                        </p:par>
                        <p:par>
                          <p:cTn id="57" fill="hold">
                            <p:stCondLst>
                              <p:cond delay="2500"/>
                            </p:stCondLst>
                            <p:childTnLst>
                              <p:par>
                                <p:cTn id="58" presetID="8" presetClass="entr" presetSubtype="16" fill="hold" grpId="0" nodeType="afterEffect">
                                  <p:stCondLst>
                                    <p:cond delay="0"/>
                                  </p:stCondLst>
                                  <p:childTnLst>
                                    <p:set>
                                      <p:cBhvr>
                                        <p:cTn id="59" dur="1" fill="hold">
                                          <p:stCondLst>
                                            <p:cond delay="0"/>
                                          </p:stCondLst>
                                        </p:cTn>
                                        <p:tgtEl>
                                          <p:spTgt spid="23">
                                            <p:txEl>
                                              <p:pRg st="0" end="0"/>
                                            </p:txEl>
                                          </p:spTgt>
                                        </p:tgtEl>
                                        <p:attrNameLst>
                                          <p:attrName>style.visibility</p:attrName>
                                        </p:attrNameLst>
                                      </p:cBhvr>
                                      <p:to>
                                        <p:strVal val="visible"/>
                                      </p:to>
                                    </p:set>
                                    <p:animEffect transition="in" filter="diamond(in)">
                                      <p:cBhvr>
                                        <p:cTn id="60" dur="500"/>
                                        <p:tgtEl>
                                          <p:spTgt spid="23">
                                            <p:txEl>
                                              <p:pRg st="0" end="0"/>
                                            </p:txEl>
                                          </p:spTgt>
                                        </p:tgtEl>
                                      </p:cBhvr>
                                    </p:animEffect>
                                  </p:childTnLst>
                                </p:cTn>
                              </p:par>
                              <p:par>
                                <p:cTn id="61" presetID="8" presetClass="entr" presetSubtype="16" fill="hold" grpId="0" nodeType="withEffect">
                                  <p:stCondLst>
                                    <p:cond delay="0"/>
                                  </p:stCondLst>
                                  <p:iterate type="wd">
                                    <p:tmPct val="10000"/>
                                  </p:iterate>
                                  <p:childTnLst>
                                    <p:set>
                                      <p:cBhvr>
                                        <p:cTn id="62" dur="1" fill="hold">
                                          <p:stCondLst>
                                            <p:cond delay="0"/>
                                          </p:stCondLst>
                                        </p:cTn>
                                        <p:tgtEl>
                                          <p:spTgt spid="18"/>
                                        </p:tgtEl>
                                        <p:attrNameLst>
                                          <p:attrName>style.visibility</p:attrName>
                                        </p:attrNameLst>
                                      </p:cBhvr>
                                      <p:to>
                                        <p:strVal val="visible"/>
                                      </p:to>
                                    </p:set>
                                    <p:animEffect transition="in" filter="diamond(in)">
                                      <p:cBhvr>
                                        <p:cTn id="63"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4" grpId="0"/>
      <p:bldP spid="5" grpId="0"/>
      <p:bldP spid="18" grpId="0"/>
      <p:bldP spid="24" grpId="0"/>
      <p:bldP spid="30" grpId="0"/>
      <p:bldP spid="22" grpId="0"/>
      <p:bldP spid="19" grpId="0" animBg="1"/>
      <p:bldP spid="23" grpId="0" build="p"/>
      <p:bldP spid="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CD445-8ADB-4F87-92CC-E489284EAB6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521380"/>
              <a:gd name="connsiteX1" fmla="*/ 12192000 w 12192000"/>
              <a:gd name="connsiteY1" fmla="*/ 0 h 6521380"/>
              <a:gd name="connsiteX2" fmla="*/ 12192000 w 12192000"/>
              <a:gd name="connsiteY2" fmla="*/ 6521380 h 6521380"/>
              <a:gd name="connsiteX3" fmla="*/ 0 w 12192000"/>
              <a:gd name="connsiteY3" fmla="*/ 6521380 h 6521380"/>
            </a:gdLst>
            <a:ahLst/>
            <a:cxnLst>
              <a:cxn ang="0">
                <a:pos x="connsiteX0" y="connsiteY0"/>
              </a:cxn>
              <a:cxn ang="0">
                <a:pos x="connsiteX1" y="connsiteY1"/>
              </a:cxn>
              <a:cxn ang="0">
                <a:pos x="connsiteX2" y="connsiteY2"/>
              </a:cxn>
              <a:cxn ang="0">
                <a:pos x="connsiteX3" y="connsiteY3"/>
              </a:cxn>
            </a:cxnLst>
            <a:rect l="l" t="t" r="r" b="b"/>
            <a:pathLst>
              <a:path w="12192000" h="6521380">
                <a:moveTo>
                  <a:pt x="0" y="0"/>
                </a:moveTo>
                <a:lnTo>
                  <a:pt x="12192000" y="0"/>
                </a:lnTo>
                <a:lnTo>
                  <a:pt x="12192000" y="6521380"/>
                </a:lnTo>
                <a:lnTo>
                  <a:pt x="0" y="6521380"/>
                </a:lnTo>
                <a:close/>
              </a:path>
            </a:pathLst>
          </a:custGeom>
        </p:spPr>
      </p:pic>
      <p:sp>
        <p:nvSpPr>
          <p:cNvPr id="15" name="Rectangle 14">
            <a:extLst>
              <a:ext uri="{FF2B5EF4-FFF2-40B4-BE49-F238E27FC236}">
                <a16:creationId xmlns:a16="http://schemas.microsoft.com/office/drawing/2014/main" id="{AC2984F7-AA18-4F99-B9A9-E20B8C7492A1}"/>
              </a:ext>
            </a:extLst>
          </p:cNvPr>
          <p:cNvSpPr/>
          <p:nvPr/>
        </p:nvSpPr>
        <p:spPr>
          <a:xfrm>
            <a:off x="0" y="0"/>
            <a:ext cx="12192000" cy="6858000"/>
          </a:xfrm>
          <a:prstGeom prst="rect">
            <a:avLst/>
          </a:prstGeom>
          <a:gradFill>
            <a:gsLst>
              <a:gs pos="0">
                <a:srgbClr val="ED4749">
                  <a:alpha val="44000"/>
                </a:srgbClr>
              </a:gs>
              <a:gs pos="100000">
                <a:srgbClr val="F3B572">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A496E106-5444-4344-A096-75D8B6CC2E4D}"/>
              </a:ext>
            </a:extLst>
          </p:cNvPr>
          <p:cNvSpPr txBox="1"/>
          <p:nvPr/>
        </p:nvSpPr>
        <p:spPr>
          <a:xfrm>
            <a:off x="8543121" y="1561853"/>
            <a:ext cx="4315218" cy="3154710"/>
          </a:xfrm>
          <a:prstGeom prst="rect">
            <a:avLst/>
          </a:prstGeom>
          <a:noFill/>
        </p:spPr>
        <p:txBody>
          <a:bodyPr wrap="square" rtlCol="0">
            <a:spAutoFit/>
          </a:bodyPr>
          <a:lstStyle/>
          <a:p>
            <a:r>
              <a:rPr lang="en-US" altLang="zh-CN" sz="19900" i="1" dirty="0">
                <a:solidFill>
                  <a:schemeClr val="bg1">
                    <a:lumMod val="85000"/>
                  </a:schemeClr>
                </a:solidFill>
                <a:latin typeface="Bahnschrift SemiBold" panose="020B0502040204020203" pitchFamily="34" charset="0"/>
              </a:rPr>
              <a:t>04</a:t>
            </a:r>
            <a:endParaRPr lang="zh-CN" altLang="en-US" sz="19900" i="1" dirty="0">
              <a:solidFill>
                <a:schemeClr val="bg1">
                  <a:lumMod val="85000"/>
                </a:schemeClr>
              </a:solidFill>
              <a:latin typeface="Bahnschrift SemiBold" panose="020B0502040204020203" pitchFamily="34" charset="0"/>
            </a:endParaRPr>
          </a:p>
        </p:txBody>
      </p:sp>
      <p:sp>
        <p:nvSpPr>
          <p:cNvPr id="17" name="Isosceles Triangle 16">
            <a:extLst>
              <a:ext uri="{FF2B5EF4-FFF2-40B4-BE49-F238E27FC236}">
                <a16:creationId xmlns:a16="http://schemas.microsoft.com/office/drawing/2014/main" id="{26290C64-F7CF-42B5-A0BF-36D05767479D}"/>
              </a:ext>
            </a:extLst>
          </p:cNvPr>
          <p:cNvSpPr/>
          <p:nvPr/>
        </p:nvSpPr>
        <p:spPr>
          <a:xfrm>
            <a:off x="5824060" y="2998005"/>
            <a:ext cx="11712191" cy="3956610"/>
          </a:xfrm>
          <a:prstGeom prst="triangle">
            <a:avLst>
              <a:gd name="adj" fmla="val 3140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Isosceles Triangle 8">
            <a:extLst>
              <a:ext uri="{FF2B5EF4-FFF2-40B4-BE49-F238E27FC236}">
                <a16:creationId xmlns:a16="http://schemas.microsoft.com/office/drawing/2014/main" id="{47AE3262-7C19-40FB-AC9F-1F05B2F11CD5}"/>
              </a:ext>
            </a:extLst>
          </p:cNvPr>
          <p:cNvSpPr/>
          <p:nvPr/>
        </p:nvSpPr>
        <p:spPr>
          <a:xfrm>
            <a:off x="5994698" y="3280410"/>
            <a:ext cx="10590232" cy="3577590"/>
          </a:xfrm>
          <a:prstGeom prst="triangle">
            <a:avLst>
              <a:gd name="adj" fmla="val 31406"/>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34BD5401-7D83-492B-BBAE-7842F2082B90}"/>
              </a:ext>
            </a:extLst>
          </p:cNvPr>
          <p:cNvSpPr txBox="1"/>
          <p:nvPr/>
        </p:nvSpPr>
        <p:spPr>
          <a:xfrm>
            <a:off x="8166543" y="4499377"/>
            <a:ext cx="4070959" cy="707886"/>
          </a:xfrm>
          <a:prstGeom prst="rect">
            <a:avLst/>
          </a:prstGeom>
          <a:noFill/>
        </p:spPr>
        <p:txBody>
          <a:bodyPr wrap="square" rtlCol="0">
            <a:spAutoFit/>
          </a:bodyPr>
          <a:lstStyle>
            <a:defPPr>
              <a:defRPr lang="zh-CN"/>
            </a:defPPr>
            <a:lvl1pPr>
              <a:defRPr sz="4000">
                <a:solidFill>
                  <a:srgbClr val="1C0D02"/>
                </a:solidFill>
                <a:latin typeface="Bahnschrift SemiBold" panose="020B0502040204020203" pitchFamily="34" charset="0"/>
              </a:defRPr>
            </a:lvl1pPr>
          </a:lstStyle>
          <a:p>
            <a:r>
              <a:rPr lang="en-US" altLang="zh-CN" dirty="0">
                <a:solidFill>
                  <a:srgbClr val="FFFFFF"/>
                </a:solidFill>
              </a:rPr>
              <a:t>The Snowstorm</a:t>
            </a:r>
            <a:endParaRPr lang="zh-CN" altLang="en-US" dirty="0">
              <a:solidFill>
                <a:srgbClr val="FFFFFF"/>
              </a:solidFill>
            </a:endParaRPr>
          </a:p>
        </p:txBody>
      </p:sp>
      <p:sp>
        <p:nvSpPr>
          <p:cNvPr id="10" name="TextBox 9">
            <a:extLst>
              <a:ext uri="{FF2B5EF4-FFF2-40B4-BE49-F238E27FC236}">
                <a16:creationId xmlns:a16="http://schemas.microsoft.com/office/drawing/2014/main" id="{5F205B8D-C1F6-4AA5-BAAB-4E2755513D16}"/>
              </a:ext>
            </a:extLst>
          </p:cNvPr>
          <p:cNvSpPr txBox="1"/>
          <p:nvPr/>
        </p:nvSpPr>
        <p:spPr>
          <a:xfrm>
            <a:off x="6848581" y="5900441"/>
            <a:ext cx="5034117" cy="584775"/>
          </a:xfrm>
          <a:prstGeom prst="rect">
            <a:avLst/>
          </a:prstGeom>
          <a:noFill/>
        </p:spPr>
        <p:txBody>
          <a:bodyPr wrap="square" rtlCol="0">
            <a:spAutoFit/>
          </a:bodyPr>
          <a:lstStyle/>
          <a:p>
            <a:pPr algn="r"/>
            <a:r>
              <a:rPr lang="en-US" altLang="zh-CN" sz="1600" dirty="0">
                <a:solidFill>
                  <a:srgbClr val="FFFFFF"/>
                </a:solidFill>
                <a:latin typeface="Bahnschrift SemiLight" panose="020B0502040204020203" pitchFamily="34" charset="0"/>
              </a:rPr>
              <a:t>Emerson loves to write about nature and its beauty, and The Snowstorm is no exception.</a:t>
            </a:r>
            <a:endParaRPr lang="zh-CN" altLang="en-US" sz="1600" dirty="0">
              <a:solidFill>
                <a:srgbClr val="FFFFFF"/>
              </a:solidFill>
              <a:latin typeface="Bahnschrift SemiLight" panose="020B0502040204020203" pitchFamily="34" charset="0"/>
            </a:endParaRPr>
          </a:p>
        </p:txBody>
      </p:sp>
      <p:sp>
        <p:nvSpPr>
          <p:cNvPr id="12" name="TextBox 11">
            <a:extLst>
              <a:ext uri="{FF2B5EF4-FFF2-40B4-BE49-F238E27FC236}">
                <a16:creationId xmlns:a16="http://schemas.microsoft.com/office/drawing/2014/main" id="{47162CE6-6640-4CDF-A740-7028162E8B59}"/>
              </a:ext>
            </a:extLst>
          </p:cNvPr>
          <p:cNvSpPr txBox="1"/>
          <p:nvPr/>
        </p:nvSpPr>
        <p:spPr>
          <a:xfrm>
            <a:off x="10058400" y="5150478"/>
            <a:ext cx="1816452" cy="461665"/>
          </a:xfrm>
          <a:prstGeom prst="rect">
            <a:avLst/>
          </a:prstGeom>
          <a:noFill/>
        </p:spPr>
        <p:txBody>
          <a:bodyPr wrap="square" rtlCol="0">
            <a:spAutoFit/>
          </a:bodyPr>
          <a:lstStyle>
            <a:defPPr>
              <a:defRPr lang="zh-CN"/>
            </a:defPPr>
            <a:lvl1pPr algn="r">
              <a:defRPr sz="1400" spc="300">
                <a:solidFill>
                  <a:srgbClr val="1C0D02"/>
                </a:solidFill>
                <a:latin typeface="Bahnschrift Light" panose="020B0502040204020203" pitchFamily="34" charset="0"/>
              </a:defRPr>
            </a:lvl1pPr>
          </a:lstStyle>
          <a:p>
            <a:r>
              <a:rPr lang="en-US" altLang="zh-CN" sz="1200" dirty="0">
                <a:solidFill>
                  <a:srgbClr val="FFFFFF"/>
                </a:solidFill>
              </a:rPr>
              <a:t>Presented by  </a:t>
            </a:r>
            <a:r>
              <a:rPr lang="en-US" altLang="zh-CN" sz="1200" b="1" dirty="0">
                <a:solidFill>
                  <a:srgbClr val="FFFFFF"/>
                </a:solidFill>
              </a:rPr>
              <a:t>Jonathan</a:t>
            </a:r>
            <a:endParaRPr lang="zh-CN" altLang="en-US" sz="1200" b="1" dirty="0">
              <a:solidFill>
                <a:srgbClr val="FFFFFF"/>
              </a:solidFill>
            </a:endParaRPr>
          </a:p>
        </p:txBody>
      </p:sp>
      <p:sp>
        <p:nvSpPr>
          <p:cNvPr id="16" name="Isosceles Triangle 15">
            <a:extLst>
              <a:ext uri="{FF2B5EF4-FFF2-40B4-BE49-F238E27FC236}">
                <a16:creationId xmlns:a16="http://schemas.microsoft.com/office/drawing/2014/main" id="{F8AF9670-F51C-4FB5-A09F-871B76391552}"/>
              </a:ext>
            </a:extLst>
          </p:cNvPr>
          <p:cNvSpPr/>
          <p:nvPr/>
        </p:nvSpPr>
        <p:spPr>
          <a:xfrm>
            <a:off x="1091828" y="1205990"/>
            <a:ext cx="5742038" cy="464024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a:extLst>
              <a:ext uri="{FF2B5EF4-FFF2-40B4-BE49-F238E27FC236}">
                <a16:creationId xmlns:a16="http://schemas.microsoft.com/office/drawing/2014/main" id="{087237A5-9988-4D81-80A1-0854CB3DC5C1}"/>
              </a:ext>
            </a:extLst>
          </p:cNvPr>
          <p:cNvSpPr/>
          <p:nvPr/>
        </p:nvSpPr>
        <p:spPr>
          <a:xfrm>
            <a:off x="2054879" y="884903"/>
            <a:ext cx="3904977" cy="5154561"/>
          </a:xfrm>
          <a:prstGeom prst="rect">
            <a:avLst/>
          </a:prstGeom>
          <a:solidFill>
            <a:schemeClr val="bg1">
              <a:lumMod val="6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17DDC5CC-4136-48A2-8E5F-B8F5332D9CD5}"/>
              </a:ext>
            </a:extLst>
          </p:cNvPr>
          <p:cNvSpPr txBox="1"/>
          <p:nvPr/>
        </p:nvSpPr>
        <p:spPr>
          <a:xfrm>
            <a:off x="2194937" y="1597204"/>
            <a:ext cx="3535820" cy="3970318"/>
          </a:xfrm>
          <a:prstGeom prst="rect">
            <a:avLst/>
          </a:prstGeom>
          <a:noFill/>
        </p:spPr>
        <p:txBody>
          <a:bodyPr wrap="square" rtlCol="0">
            <a:spAutoFit/>
          </a:bodyPr>
          <a:lstStyle/>
          <a:p>
            <a:pPr algn="just"/>
            <a:r>
              <a:rPr lang="en-US" altLang="zh-CN" dirty="0">
                <a:solidFill>
                  <a:srgbClr val="1C0D02"/>
                </a:solidFill>
                <a:latin typeface="Bahnschrift SemiLight" panose="020B0502040204020203" pitchFamily="34" charset="0"/>
              </a:rPr>
              <a:t>The </a:t>
            </a:r>
            <a:r>
              <a:rPr lang="en-US" altLang="zh-CN" b="1" dirty="0">
                <a:solidFill>
                  <a:srgbClr val="1C0D02"/>
                </a:solidFill>
                <a:latin typeface="Bahnschrift SemiLight" panose="020B0502040204020203" pitchFamily="34" charset="0"/>
              </a:rPr>
              <a:t>purpose</a:t>
            </a:r>
            <a:r>
              <a:rPr lang="en-US" altLang="zh-CN" dirty="0">
                <a:solidFill>
                  <a:srgbClr val="1C0D02"/>
                </a:solidFill>
                <a:latin typeface="Bahnschrift SemiLight" panose="020B0502040204020203" pitchFamily="34" charset="0"/>
              </a:rPr>
              <a:t> of The Snowstorm, is to explain the beauty of snowstorms. Emerson compares the snowstorm to a masonry, the snowstorm was rough and loud, like the artificer, yet when they both finished, they left behind something so beautiful and serine. Emerson thinks that the snowstorm is a positive thing; even though its rough through the storm, when its finished, there is a beautiful landscape left behind by such a violent force.</a:t>
            </a:r>
            <a:endParaRPr lang="zh-CN" altLang="en-US" dirty="0">
              <a:solidFill>
                <a:srgbClr val="1C0D02"/>
              </a:solidFill>
              <a:latin typeface="Bahnschrift SemiLight" panose="020B0502040204020203" pitchFamily="34" charset="0"/>
            </a:endParaRPr>
          </a:p>
        </p:txBody>
      </p:sp>
    </p:spTree>
    <p:extLst>
      <p:ext uri="{BB962C8B-B14F-4D97-AF65-F5344CB8AC3E}">
        <p14:creationId xmlns:p14="http://schemas.microsoft.com/office/powerpoint/2010/main" val="428235263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heel(1)">
                                      <p:cBhvr>
                                        <p:cTn id="38" dur="500"/>
                                        <p:tgtEl>
                                          <p:spTgt spid="16"/>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anim calcmode="lin" valueType="num">
                                      <p:cBhvr>
                                        <p:cTn id="42" dur="500" fill="hold"/>
                                        <p:tgtEl>
                                          <p:spTgt spid="11"/>
                                        </p:tgtEl>
                                        <p:attrNameLst>
                                          <p:attrName>ppt_x</p:attrName>
                                        </p:attrNameLst>
                                      </p:cBhvr>
                                      <p:tavLst>
                                        <p:tav tm="0">
                                          <p:val>
                                            <p:strVal val="#ppt_x"/>
                                          </p:val>
                                        </p:tav>
                                        <p:tav tm="100000">
                                          <p:val>
                                            <p:strVal val="#ppt_x"/>
                                          </p:val>
                                        </p:tav>
                                      </p:tavLst>
                                    </p:anim>
                                    <p:anim calcmode="lin" valueType="num">
                                      <p:cBhvr>
                                        <p:cTn id="43" dur="500" fill="hold"/>
                                        <p:tgtEl>
                                          <p:spTgt spid="11"/>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8" presetClass="entr" presetSubtype="16"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amond(i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7" grpId="0" animBg="1"/>
      <p:bldP spid="9" grpId="0" animBg="1"/>
      <p:bldP spid="5" grpId="0"/>
      <p:bldP spid="10" grpId="0"/>
      <p:bldP spid="12" grpId="0"/>
      <p:bldP spid="16" grpId="0" animBg="1"/>
      <p:bldP spid="11"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D5C8F1-6473-4665-954D-4BAC5D70F56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4462" y="193431"/>
            <a:ext cx="4489938" cy="6471138"/>
          </a:xfrm>
          <a:custGeom>
            <a:avLst/>
            <a:gdLst>
              <a:gd name="connsiteX0" fmla="*/ 0 w 3645876"/>
              <a:gd name="connsiteY0" fmla="*/ 0 h 6471138"/>
              <a:gd name="connsiteX1" fmla="*/ 3645876 w 3645876"/>
              <a:gd name="connsiteY1" fmla="*/ 0 h 6471138"/>
              <a:gd name="connsiteX2" fmla="*/ 3645876 w 3645876"/>
              <a:gd name="connsiteY2" fmla="*/ 6471138 h 6471138"/>
              <a:gd name="connsiteX3" fmla="*/ 0 w 3645876"/>
              <a:gd name="connsiteY3" fmla="*/ 6471138 h 6471138"/>
            </a:gdLst>
            <a:ahLst/>
            <a:cxnLst>
              <a:cxn ang="0">
                <a:pos x="connsiteX0" y="connsiteY0"/>
              </a:cxn>
              <a:cxn ang="0">
                <a:pos x="connsiteX1" y="connsiteY1"/>
              </a:cxn>
              <a:cxn ang="0">
                <a:pos x="connsiteX2" y="connsiteY2"/>
              </a:cxn>
              <a:cxn ang="0">
                <a:pos x="connsiteX3" y="connsiteY3"/>
              </a:cxn>
            </a:cxnLst>
            <a:rect l="l" t="t" r="r" b="b"/>
            <a:pathLst>
              <a:path w="3645876" h="6471138">
                <a:moveTo>
                  <a:pt x="0" y="0"/>
                </a:moveTo>
                <a:lnTo>
                  <a:pt x="3645876" y="0"/>
                </a:lnTo>
                <a:lnTo>
                  <a:pt x="3645876" y="6471138"/>
                </a:lnTo>
                <a:lnTo>
                  <a:pt x="0" y="6471138"/>
                </a:lnTo>
                <a:close/>
              </a:path>
            </a:pathLst>
          </a:custGeom>
        </p:spPr>
      </p:pic>
      <p:sp>
        <p:nvSpPr>
          <p:cNvPr id="12" name="Rectangle 11">
            <a:extLst>
              <a:ext uri="{FF2B5EF4-FFF2-40B4-BE49-F238E27FC236}">
                <a16:creationId xmlns:a16="http://schemas.microsoft.com/office/drawing/2014/main" id="{A7D8BBEC-6781-4FFF-B12C-D5B87C9D1D67}"/>
              </a:ext>
            </a:extLst>
          </p:cNvPr>
          <p:cNvSpPr/>
          <p:nvPr/>
        </p:nvSpPr>
        <p:spPr>
          <a:xfrm>
            <a:off x="357554" y="334108"/>
            <a:ext cx="4489938" cy="6471138"/>
          </a:xfrm>
          <a:prstGeom prst="rect">
            <a:avLst/>
          </a:prstGeom>
          <a:gradFill>
            <a:gsLst>
              <a:gs pos="0">
                <a:srgbClr val="ED4749">
                  <a:alpha val="44000"/>
                </a:srgbClr>
              </a:gs>
              <a:gs pos="100000">
                <a:srgbClr val="F3B572">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CD2A30B7-38DA-4EB2-814E-5A0C88C24225}"/>
              </a:ext>
            </a:extLst>
          </p:cNvPr>
          <p:cNvSpPr/>
          <p:nvPr/>
        </p:nvSpPr>
        <p:spPr>
          <a:xfrm>
            <a:off x="3426069" y="2243281"/>
            <a:ext cx="2584438" cy="2555828"/>
          </a:xfrm>
          <a:prstGeom prst="rect">
            <a:avLst/>
          </a:prstGeom>
          <a:solidFill>
            <a:schemeClr val="bg2">
              <a:lumMod val="90000"/>
              <a:alpha val="6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FD2CAAD8-B506-4A94-8116-4F6F0561F3B0}"/>
              </a:ext>
            </a:extLst>
          </p:cNvPr>
          <p:cNvSpPr txBox="1"/>
          <p:nvPr/>
        </p:nvSpPr>
        <p:spPr>
          <a:xfrm>
            <a:off x="5599489" y="2605428"/>
            <a:ext cx="2519450" cy="3770263"/>
          </a:xfrm>
          <a:prstGeom prst="rect">
            <a:avLst/>
          </a:prstGeom>
          <a:noFill/>
        </p:spPr>
        <p:txBody>
          <a:bodyPr wrap="square" rtlCol="0">
            <a:spAutoFit/>
          </a:bodyPr>
          <a:lstStyle/>
          <a:p>
            <a:r>
              <a:rPr lang="en-US" altLang="zh-CN" sz="23900" dirty="0">
                <a:solidFill>
                  <a:schemeClr val="accent2">
                    <a:lumMod val="20000"/>
                    <a:lumOff val="80000"/>
                    <a:alpha val="55000"/>
                  </a:schemeClr>
                </a:solidFill>
                <a:latin typeface="Bahnschrift SemiBold" panose="020B0502040204020203" pitchFamily="34" charset="0"/>
              </a:rPr>
              <a:t>N</a:t>
            </a:r>
            <a:endParaRPr lang="zh-CN" altLang="en-US" sz="23900" dirty="0">
              <a:solidFill>
                <a:schemeClr val="accent2">
                  <a:lumMod val="20000"/>
                  <a:lumOff val="80000"/>
                  <a:alpha val="55000"/>
                </a:schemeClr>
              </a:solidFill>
              <a:latin typeface="Bahnschrift SemiBold" panose="020B0502040204020203" pitchFamily="34" charset="0"/>
            </a:endParaRPr>
          </a:p>
        </p:txBody>
      </p:sp>
      <p:sp>
        <p:nvSpPr>
          <p:cNvPr id="16" name="Rectangle 15">
            <a:extLst>
              <a:ext uri="{FF2B5EF4-FFF2-40B4-BE49-F238E27FC236}">
                <a16:creationId xmlns:a16="http://schemas.microsoft.com/office/drawing/2014/main" id="{336057EA-DE77-4630-8224-63C0700B6098}"/>
              </a:ext>
            </a:extLst>
          </p:cNvPr>
          <p:cNvSpPr/>
          <p:nvPr/>
        </p:nvSpPr>
        <p:spPr>
          <a:xfrm>
            <a:off x="4621233" y="610039"/>
            <a:ext cx="4271595" cy="6634521"/>
          </a:xfrm>
          <a:prstGeom prst="rect">
            <a:avLst/>
          </a:prstGeom>
          <a:noFill/>
          <a:ln w="44450">
            <a:solidFill>
              <a:schemeClr val="accent4">
                <a:lumMod val="60000"/>
                <a:lumOff val="40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a:extLst>
              <a:ext uri="{FF2B5EF4-FFF2-40B4-BE49-F238E27FC236}">
                <a16:creationId xmlns:a16="http://schemas.microsoft.com/office/drawing/2014/main" id="{CDED0C49-2C86-40A0-9A2A-CF4249DE3874}"/>
              </a:ext>
            </a:extLst>
          </p:cNvPr>
          <p:cNvSpPr txBox="1"/>
          <p:nvPr/>
        </p:nvSpPr>
        <p:spPr>
          <a:xfrm>
            <a:off x="2369276" y="504833"/>
            <a:ext cx="4315218" cy="3154710"/>
          </a:xfrm>
          <a:prstGeom prst="rect">
            <a:avLst/>
          </a:prstGeom>
          <a:noFill/>
        </p:spPr>
        <p:txBody>
          <a:bodyPr wrap="square" rtlCol="0">
            <a:spAutoFit/>
          </a:bodyPr>
          <a:lstStyle/>
          <a:p>
            <a:r>
              <a:rPr lang="en-US" altLang="zh-CN" sz="19900" i="1" dirty="0">
                <a:solidFill>
                  <a:schemeClr val="bg1">
                    <a:lumMod val="85000"/>
                    <a:alpha val="53000"/>
                  </a:schemeClr>
                </a:solidFill>
                <a:latin typeface="Bahnschrift SemiBold" panose="020B0502040204020203" pitchFamily="34" charset="0"/>
              </a:rPr>
              <a:t>04</a:t>
            </a:r>
            <a:endParaRPr lang="zh-CN" altLang="en-US" sz="19900" i="1" dirty="0">
              <a:solidFill>
                <a:schemeClr val="bg1">
                  <a:lumMod val="85000"/>
                  <a:alpha val="53000"/>
                </a:schemeClr>
              </a:solidFill>
              <a:latin typeface="Bahnschrift SemiBold" panose="020B0502040204020203" pitchFamily="34" charset="0"/>
            </a:endParaRPr>
          </a:p>
        </p:txBody>
      </p:sp>
      <p:sp>
        <p:nvSpPr>
          <p:cNvPr id="7" name="Rectangle 6">
            <a:extLst>
              <a:ext uri="{FF2B5EF4-FFF2-40B4-BE49-F238E27FC236}">
                <a16:creationId xmlns:a16="http://schemas.microsoft.com/office/drawing/2014/main" id="{D3A88B2E-D6B3-4284-95D2-E41695FA8CB2}"/>
              </a:ext>
            </a:extLst>
          </p:cNvPr>
          <p:cNvSpPr/>
          <p:nvPr/>
        </p:nvSpPr>
        <p:spPr>
          <a:xfrm>
            <a:off x="3426069" y="2222865"/>
            <a:ext cx="2596661" cy="2596661"/>
          </a:xfrm>
          <a:prstGeom prst="rect">
            <a:avLst/>
          </a:prstGeom>
          <a:noFill/>
          <a:ln w="76200">
            <a:gradFill>
              <a:gsLst>
                <a:gs pos="0">
                  <a:srgbClr val="F3B472"/>
                </a:gs>
                <a:gs pos="100000">
                  <a:srgbClr val="ED4B4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08C38B77-C434-44FE-8C7E-BA43A8AD59BE}"/>
              </a:ext>
            </a:extLst>
          </p:cNvPr>
          <p:cNvSpPr txBox="1"/>
          <p:nvPr/>
        </p:nvSpPr>
        <p:spPr>
          <a:xfrm>
            <a:off x="5580185" y="2321168"/>
            <a:ext cx="6377353" cy="1477328"/>
          </a:xfrm>
          <a:prstGeom prst="rect">
            <a:avLst/>
          </a:prstGeom>
          <a:noFill/>
        </p:spPr>
        <p:txBody>
          <a:bodyPr wrap="square" rtlCol="0">
            <a:spAutoFit/>
          </a:bodyPr>
          <a:lstStyle/>
          <a:p>
            <a:r>
              <a:rPr lang="en-US" altLang="zh-CN" dirty="0">
                <a:latin typeface="Bahnschrift SemiLight" panose="020B0502040204020203" pitchFamily="34" charset="0"/>
              </a:rPr>
              <a:t>Human beings, no matter from the time of Emerson or today, gather the knowledge from the society and the society only. In other words, people are filled with assumptions and conclusions from the culture or the community without experiencing them by themselves. </a:t>
            </a:r>
            <a:endParaRPr lang="zh-CN" altLang="en-US" dirty="0">
              <a:latin typeface="Bahnschrift SemiLight" panose="020B0502040204020203" pitchFamily="34" charset="0"/>
            </a:endParaRPr>
          </a:p>
        </p:txBody>
      </p:sp>
      <p:sp>
        <p:nvSpPr>
          <p:cNvPr id="9" name="TextBox 8">
            <a:extLst>
              <a:ext uri="{FF2B5EF4-FFF2-40B4-BE49-F238E27FC236}">
                <a16:creationId xmlns:a16="http://schemas.microsoft.com/office/drawing/2014/main" id="{A6081B8D-5307-4DC8-8128-F9353E76ADC6}"/>
              </a:ext>
            </a:extLst>
          </p:cNvPr>
          <p:cNvSpPr txBox="1"/>
          <p:nvPr/>
        </p:nvSpPr>
        <p:spPr>
          <a:xfrm>
            <a:off x="5580184" y="1137138"/>
            <a:ext cx="6142892" cy="830997"/>
          </a:xfrm>
          <a:prstGeom prst="rect">
            <a:avLst/>
          </a:prstGeom>
          <a:noFill/>
        </p:spPr>
        <p:txBody>
          <a:bodyPr wrap="square" rtlCol="0">
            <a:spAutoFit/>
          </a:bodyPr>
          <a:lstStyle/>
          <a:p>
            <a:r>
              <a:rPr lang="en-US" altLang="zh-CN" sz="2400" dirty="0">
                <a:solidFill>
                  <a:srgbClr val="1C0D02"/>
                </a:solidFill>
                <a:latin typeface="Bahnschrift SemiBold" panose="020B0502040204020203" pitchFamily="34" charset="0"/>
              </a:rPr>
              <a:t>In Emerson’s perspective, the society is the limitation of the individuals.</a:t>
            </a:r>
            <a:endParaRPr lang="zh-CN" altLang="en-US" sz="2400" dirty="0">
              <a:solidFill>
                <a:srgbClr val="1C0D02"/>
              </a:solidFill>
              <a:latin typeface="Bahnschrift SemiBold" panose="020B0502040204020203" pitchFamily="34" charset="0"/>
            </a:endParaRPr>
          </a:p>
        </p:txBody>
      </p:sp>
      <p:sp>
        <p:nvSpPr>
          <p:cNvPr id="10" name="TextBox 9">
            <a:extLst>
              <a:ext uri="{FF2B5EF4-FFF2-40B4-BE49-F238E27FC236}">
                <a16:creationId xmlns:a16="http://schemas.microsoft.com/office/drawing/2014/main" id="{63B08C10-39C5-45ED-8D2B-E5931FEBA955}"/>
              </a:ext>
            </a:extLst>
          </p:cNvPr>
          <p:cNvSpPr txBox="1"/>
          <p:nvPr/>
        </p:nvSpPr>
        <p:spPr>
          <a:xfrm>
            <a:off x="5580184" y="4119374"/>
            <a:ext cx="6377354" cy="2031325"/>
          </a:xfrm>
          <a:prstGeom prst="rect">
            <a:avLst/>
          </a:prstGeom>
          <a:noFill/>
        </p:spPr>
        <p:txBody>
          <a:bodyPr wrap="square" rtlCol="0">
            <a:spAutoFit/>
          </a:bodyPr>
          <a:lstStyle/>
          <a:p>
            <a:r>
              <a:rPr lang="en-US" altLang="zh-CN" dirty="0">
                <a:latin typeface="Bahnschrift SemiLight" panose="020B0502040204020203" pitchFamily="34" charset="0"/>
              </a:rPr>
              <a:t>Meanwhile, people are ignoring their relationship to the nature. To fully comprehend the truth, one must derive himself/herself from the society. Reason and faith, lacked in most people, would be only guides when they separate from the society and the nature surrounds them. We don’t need the help of religion; once focus on the nature, we would realize that the divine/God is everywhere.</a:t>
            </a:r>
            <a:endParaRPr lang="zh-CN" altLang="en-US" dirty="0">
              <a:latin typeface="Bahnschrift SemiLight" panose="020B0502040204020203" pitchFamily="34" charset="0"/>
            </a:endParaRPr>
          </a:p>
        </p:txBody>
      </p:sp>
      <p:sp>
        <p:nvSpPr>
          <p:cNvPr id="13" name="TextBox 12">
            <a:extLst>
              <a:ext uri="{FF2B5EF4-FFF2-40B4-BE49-F238E27FC236}">
                <a16:creationId xmlns:a16="http://schemas.microsoft.com/office/drawing/2014/main" id="{DFC9E34C-7463-4B72-9A6D-3AFA195E285F}"/>
              </a:ext>
            </a:extLst>
          </p:cNvPr>
          <p:cNvSpPr txBox="1"/>
          <p:nvPr/>
        </p:nvSpPr>
        <p:spPr>
          <a:xfrm>
            <a:off x="3618659" y="3037085"/>
            <a:ext cx="2116015" cy="769441"/>
          </a:xfrm>
          <a:prstGeom prst="rect">
            <a:avLst/>
          </a:prstGeom>
          <a:noFill/>
        </p:spPr>
        <p:txBody>
          <a:bodyPr wrap="square" rtlCol="0">
            <a:spAutoFit/>
          </a:bodyPr>
          <a:lstStyle/>
          <a:p>
            <a:r>
              <a:rPr lang="en-US" altLang="zh-CN" sz="4400" dirty="0">
                <a:solidFill>
                  <a:srgbClr val="632D09"/>
                </a:solidFill>
                <a:latin typeface="Bahnschrift SemiBold" panose="020B0502040204020203" pitchFamily="34" charset="0"/>
              </a:rPr>
              <a:t>Nature</a:t>
            </a:r>
            <a:endParaRPr lang="zh-CN" altLang="en-US" sz="4400" dirty="0">
              <a:solidFill>
                <a:srgbClr val="632D09"/>
              </a:solidFill>
              <a:latin typeface="Bahnschrift SemiBold" panose="020B0502040204020203" pitchFamily="34" charset="0"/>
            </a:endParaRPr>
          </a:p>
        </p:txBody>
      </p:sp>
      <p:sp>
        <p:nvSpPr>
          <p:cNvPr id="14" name="TextBox 13">
            <a:extLst>
              <a:ext uri="{FF2B5EF4-FFF2-40B4-BE49-F238E27FC236}">
                <a16:creationId xmlns:a16="http://schemas.microsoft.com/office/drawing/2014/main" id="{3C74EF2D-A2ED-4DDE-B599-0BEFFE8EAA81}"/>
              </a:ext>
            </a:extLst>
          </p:cNvPr>
          <p:cNvSpPr txBox="1"/>
          <p:nvPr/>
        </p:nvSpPr>
        <p:spPr>
          <a:xfrm>
            <a:off x="3672774" y="3918088"/>
            <a:ext cx="1816452" cy="461665"/>
          </a:xfrm>
          <a:prstGeom prst="rect">
            <a:avLst/>
          </a:prstGeom>
          <a:noFill/>
        </p:spPr>
        <p:txBody>
          <a:bodyPr wrap="square" rtlCol="0">
            <a:spAutoFit/>
          </a:bodyPr>
          <a:lstStyle>
            <a:defPPr>
              <a:defRPr lang="zh-CN"/>
            </a:defPPr>
            <a:lvl1pPr algn="r">
              <a:defRPr sz="1400" spc="300">
                <a:solidFill>
                  <a:srgbClr val="1C0D02"/>
                </a:solidFill>
                <a:latin typeface="Bahnschrift Light" panose="020B0502040204020203" pitchFamily="34" charset="0"/>
              </a:defRPr>
            </a:lvl1pPr>
          </a:lstStyle>
          <a:p>
            <a:pPr algn="l"/>
            <a:r>
              <a:rPr lang="en-US" altLang="zh-CN" sz="1200" dirty="0">
                <a:solidFill>
                  <a:schemeClr val="bg1"/>
                </a:solidFill>
              </a:rPr>
              <a:t>Presented by  </a:t>
            </a:r>
            <a:r>
              <a:rPr lang="en-US" altLang="zh-CN" sz="1200" b="1" dirty="0">
                <a:solidFill>
                  <a:schemeClr val="bg1"/>
                </a:solidFill>
              </a:rPr>
              <a:t>David Lai</a:t>
            </a:r>
            <a:endParaRPr lang="zh-CN" altLang="en-US" sz="1200" b="1" dirty="0">
              <a:solidFill>
                <a:schemeClr val="bg1"/>
              </a:solidFill>
            </a:endParaRPr>
          </a:p>
        </p:txBody>
      </p:sp>
      <p:sp>
        <p:nvSpPr>
          <p:cNvPr id="17" name="Right Triangle 16">
            <a:extLst>
              <a:ext uri="{FF2B5EF4-FFF2-40B4-BE49-F238E27FC236}">
                <a16:creationId xmlns:a16="http://schemas.microsoft.com/office/drawing/2014/main" id="{56DD2CD1-B172-46A3-9A7B-3D57A25A8407}"/>
              </a:ext>
            </a:extLst>
          </p:cNvPr>
          <p:cNvSpPr/>
          <p:nvPr/>
        </p:nvSpPr>
        <p:spPr>
          <a:xfrm rot="16200000">
            <a:off x="11056706" y="5722706"/>
            <a:ext cx="1135294" cy="1135294"/>
          </a:xfrm>
          <a:prstGeom prst="rtTriangle">
            <a:avLst/>
          </a:prstGeom>
          <a:gradFill flip="none" rotWithShape="1">
            <a:gsLst>
              <a:gs pos="0">
                <a:srgbClr val="ED4749"/>
              </a:gs>
              <a:gs pos="100000">
                <a:srgbClr val="F3B572">
                  <a:alpha val="2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Half Frame 17">
            <a:extLst>
              <a:ext uri="{FF2B5EF4-FFF2-40B4-BE49-F238E27FC236}">
                <a16:creationId xmlns:a16="http://schemas.microsoft.com/office/drawing/2014/main" id="{FADAC9AF-C11F-4579-B44B-E826C1A0444D}"/>
              </a:ext>
            </a:extLst>
          </p:cNvPr>
          <p:cNvSpPr/>
          <p:nvPr/>
        </p:nvSpPr>
        <p:spPr>
          <a:xfrm rot="5400000">
            <a:off x="10689408" y="784105"/>
            <a:ext cx="1033668" cy="1033668"/>
          </a:xfrm>
          <a:prstGeom prst="halfFrame">
            <a:avLst>
              <a:gd name="adj1" fmla="val 9638"/>
              <a:gd name="adj2" fmla="val 1035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27746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250"/>
                                        <p:tgtEl>
                                          <p:spTgt spid="18"/>
                                        </p:tgtEl>
                                      </p:cBhvr>
                                    </p:animEffect>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anim calcmode="lin" valueType="num">
                                      <p:cBhvr>
                                        <p:cTn id="24" dur="250" fill="hold"/>
                                        <p:tgtEl>
                                          <p:spTgt spid="17"/>
                                        </p:tgtEl>
                                        <p:attrNameLst>
                                          <p:attrName>ppt_x</p:attrName>
                                        </p:attrNameLst>
                                      </p:cBhvr>
                                      <p:tavLst>
                                        <p:tav tm="0">
                                          <p:val>
                                            <p:strVal val="#ppt_x"/>
                                          </p:val>
                                        </p:tav>
                                        <p:tav tm="100000">
                                          <p:val>
                                            <p:strVal val="#ppt_x"/>
                                          </p:val>
                                        </p:tav>
                                      </p:tavLst>
                                    </p:anim>
                                    <p:anim calcmode="lin" valueType="num">
                                      <p:cBhvr>
                                        <p:cTn id="25" dur="25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anim calcmode="lin" valueType="num">
                                      <p:cBhvr>
                                        <p:cTn id="30" dur="250" fill="hold"/>
                                        <p:tgtEl>
                                          <p:spTgt spid="19"/>
                                        </p:tgtEl>
                                        <p:attrNameLst>
                                          <p:attrName>ppt_x</p:attrName>
                                        </p:attrNameLst>
                                      </p:cBhvr>
                                      <p:tavLst>
                                        <p:tav tm="0">
                                          <p:val>
                                            <p:strVal val="#ppt_x"/>
                                          </p:val>
                                        </p:tav>
                                        <p:tav tm="100000">
                                          <p:val>
                                            <p:strVal val="#ppt_x"/>
                                          </p:val>
                                        </p:tav>
                                      </p:tavLst>
                                    </p:anim>
                                    <p:anim calcmode="lin" valueType="num">
                                      <p:cBhvr>
                                        <p:cTn id="31" dur="25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anim calcmode="lin" valueType="num">
                                      <p:cBhvr>
                                        <p:cTn id="36" dur="250" fill="hold"/>
                                        <p:tgtEl>
                                          <p:spTgt spid="15"/>
                                        </p:tgtEl>
                                        <p:attrNameLst>
                                          <p:attrName>ppt_x</p:attrName>
                                        </p:attrNameLst>
                                      </p:cBhvr>
                                      <p:tavLst>
                                        <p:tav tm="0">
                                          <p:val>
                                            <p:strVal val="#ppt_x"/>
                                          </p:val>
                                        </p:tav>
                                        <p:tav tm="100000">
                                          <p:val>
                                            <p:strVal val="#ppt_x"/>
                                          </p:val>
                                        </p:tav>
                                      </p:tavLst>
                                    </p:anim>
                                    <p:anim calcmode="lin" valueType="num">
                                      <p:cBhvr>
                                        <p:cTn id="37" dur="25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21"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heel(1)">
                                      <p:cBhvr>
                                        <p:cTn id="41" dur="500"/>
                                        <p:tgtEl>
                                          <p:spTgt spid="16"/>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heel(1)">
                                      <p:cBhvr>
                                        <p:cTn id="44" dur="500"/>
                                        <p:tgtEl>
                                          <p:spTgt spid="7"/>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300"/>
                                        <p:tgtEl>
                                          <p:spTgt spid="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par>
                          <p:cTn id="64" fill="hold">
                            <p:stCondLst>
                              <p:cond delay="4500"/>
                            </p:stCondLst>
                            <p:childTnLst>
                              <p:par>
                                <p:cTn id="65" presetID="10" presetClass="entr" presetSubtype="0"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9" grpId="0"/>
      <p:bldP spid="16" grpId="0" animBg="1"/>
      <p:bldP spid="15" grpId="0"/>
      <p:bldP spid="7" grpId="0" animBg="1"/>
      <p:bldP spid="8" grpId="0"/>
      <p:bldP spid="9" grpId="0"/>
      <p:bldP spid="10" grpId="0"/>
      <p:bldP spid="13" grpId="0"/>
      <p:bldP spid="14" grpId="0"/>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B426866B-0F96-4FAE-96E2-E113B948E793}"/>
              </a:ext>
            </a:extLst>
          </p:cNvPr>
          <p:cNvSpPr txBox="1"/>
          <p:nvPr/>
        </p:nvSpPr>
        <p:spPr>
          <a:xfrm>
            <a:off x="1683833" y="520173"/>
            <a:ext cx="2519450" cy="3770263"/>
          </a:xfrm>
          <a:prstGeom prst="rect">
            <a:avLst/>
          </a:prstGeom>
          <a:noFill/>
        </p:spPr>
        <p:txBody>
          <a:bodyPr wrap="square" rtlCol="0">
            <a:spAutoFit/>
          </a:bodyPr>
          <a:lstStyle/>
          <a:p>
            <a:r>
              <a:rPr lang="en-US" altLang="zh-CN" sz="23900" dirty="0">
                <a:solidFill>
                  <a:schemeClr val="accent2">
                    <a:lumMod val="20000"/>
                    <a:lumOff val="80000"/>
                    <a:alpha val="55000"/>
                  </a:schemeClr>
                </a:solidFill>
                <a:latin typeface="Bahnschrift SemiBold" panose="020B0502040204020203" pitchFamily="34" charset="0"/>
              </a:rPr>
              <a:t>N</a:t>
            </a:r>
            <a:endParaRPr lang="zh-CN" altLang="en-US" sz="23900" dirty="0">
              <a:solidFill>
                <a:schemeClr val="accent2">
                  <a:lumMod val="20000"/>
                  <a:lumOff val="80000"/>
                  <a:alpha val="55000"/>
                </a:schemeClr>
              </a:solidFill>
              <a:latin typeface="Bahnschrift SemiBold" panose="020B0502040204020203" pitchFamily="34" charset="0"/>
            </a:endParaRPr>
          </a:p>
        </p:txBody>
      </p:sp>
      <p:sp>
        <p:nvSpPr>
          <p:cNvPr id="33" name="TextBox 32">
            <a:extLst>
              <a:ext uri="{FF2B5EF4-FFF2-40B4-BE49-F238E27FC236}">
                <a16:creationId xmlns:a16="http://schemas.microsoft.com/office/drawing/2014/main" id="{8E797C56-FB91-4FEC-A8E1-A873ED58C8D3}"/>
              </a:ext>
            </a:extLst>
          </p:cNvPr>
          <p:cNvSpPr txBox="1"/>
          <p:nvPr/>
        </p:nvSpPr>
        <p:spPr>
          <a:xfrm>
            <a:off x="111587" y="3096079"/>
            <a:ext cx="2519450" cy="3770263"/>
          </a:xfrm>
          <a:prstGeom prst="rect">
            <a:avLst/>
          </a:prstGeom>
          <a:noFill/>
        </p:spPr>
        <p:txBody>
          <a:bodyPr wrap="square" rtlCol="0">
            <a:spAutoFit/>
          </a:bodyPr>
          <a:lstStyle/>
          <a:p>
            <a:r>
              <a:rPr lang="en-US" altLang="zh-CN" sz="23900" dirty="0">
                <a:solidFill>
                  <a:schemeClr val="accent5">
                    <a:lumMod val="20000"/>
                    <a:lumOff val="80000"/>
                    <a:alpha val="55000"/>
                  </a:schemeClr>
                </a:solidFill>
                <a:latin typeface="Bahnschrift SemiBold" panose="020B0502040204020203" pitchFamily="34" charset="0"/>
              </a:rPr>
              <a:t>B</a:t>
            </a:r>
            <a:endParaRPr lang="zh-CN" altLang="en-US" sz="23900" dirty="0">
              <a:solidFill>
                <a:schemeClr val="accent5">
                  <a:lumMod val="20000"/>
                  <a:lumOff val="80000"/>
                  <a:alpha val="55000"/>
                </a:schemeClr>
              </a:solidFill>
              <a:latin typeface="Bahnschrift SemiBold" panose="020B0502040204020203" pitchFamily="34" charset="0"/>
            </a:endParaRPr>
          </a:p>
        </p:txBody>
      </p:sp>
      <p:sp>
        <p:nvSpPr>
          <p:cNvPr id="31" name="TextBox 30">
            <a:extLst>
              <a:ext uri="{FF2B5EF4-FFF2-40B4-BE49-F238E27FC236}">
                <a16:creationId xmlns:a16="http://schemas.microsoft.com/office/drawing/2014/main" id="{8C698451-F33B-45F2-8A8A-E04F76064698}"/>
              </a:ext>
            </a:extLst>
          </p:cNvPr>
          <p:cNvSpPr txBox="1"/>
          <p:nvPr/>
        </p:nvSpPr>
        <p:spPr>
          <a:xfrm>
            <a:off x="8015710" y="612314"/>
            <a:ext cx="2519450" cy="3770263"/>
          </a:xfrm>
          <a:prstGeom prst="rect">
            <a:avLst/>
          </a:prstGeom>
          <a:noFill/>
        </p:spPr>
        <p:txBody>
          <a:bodyPr wrap="square" rtlCol="0">
            <a:spAutoFit/>
          </a:bodyPr>
          <a:lstStyle/>
          <a:p>
            <a:r>
              <a:rPr lang="en-US" altLang="zh-CN" sz="23900" dirty="0">
                <a:solidFill>
                  <a:schemeClr val="accent4">
                    <a:lumMod val="20000"/>
                    <a:lumOff val="80000"/>
                    <a:alpha val="55000"/>
                  </a:schemeClr>
                </a:solidFill>
                <a:latin typeface="Bahnschrift SemiBold" panose="020B0502040204020203" pitchFamily="34" charset="0"/>
              </a:rPr>
              <a:t>C</a:t>
            </a:r>
            <a:endParaRPr lang="zh-CN" altLang="en-US" sz="23900" dirty="0">
              <a:solidFill>
                <a:schemeClr val="accent4">
                  <a:lumMod val="20000"/>
                  <a:lumOff val="80000"/>
                  <a:alpha val="55000"/>
                </a:schemeClr>
              </a:solidFill>
              <a:latin typeface="Bahnschrift SemiBold" panose="020B0502040204020203" pitchFamily="34" charset="0"/>
            </a:endParaRPr>
          </a:p>
        </p:txBody>
      </p:sp>
      <p:sp>
        <p:nvSpPr>
          <p:cNvPr id="34" name="TextBox 33">
            <a:extLst>
              <a:ext uri="{FF2B5EF4-FFF2-40B4-BE49-F238E27FC236}">
                <a16:creationId xmlns:a16="http://schemas.microsoft.com/office/drawing/2014/main" id="{354D4FC6-1359-4B92-BAC0-2917B2C8F339}"/>
              </a:ext>
            </a:extLst>
          </p:cNvPr>
          <p:cNvSpPr txBox="1"/>
          <p:nvPr/>
        </p:nvSpPr>
        <p:spPr>
          <a:xfrm>
            <a:off x="10160467" y="3317893"/>
            <a:ext cx="2519450" cy="3770263"/>
          </a:xfrm>
          <a:prstGeom prst="rect">
            <a:avLst/>
          </a:prstGeom>
          <a:noFill/>
        </p:spPr>
        <p:txBody>
          <a:bodyPr wrap="square" rtlCol="0">
            <a:spAutoFit/>
          </a:bodyPr>
          <a:lstStyle/>
          <a:p>
            <a:r>
              <a:rPr lang="en-US" altLang="zh-CN" sz="23900" dirty="0">
                <a:solidFill>
                  <a:schemeClr val="accent6">
                    <a:lumMod val="20000"/>
                    <a:lumOff val="80000"/>
                    <a:alpha val="55000"/>
                  </a:schemeClr>
                </a:solidFill>
                <a:latin typeface="Bahnschrift SemiBold" panose="020B0502040204020203" pitchFamily="34" charset="0"/>
              </a:rPr>
              <a:t>D</a:t>
            </a:r>
            <a:endParaRPr lang="zh-CN" altLang="en-US" sz="23900" dirty="0">
              <a:solidFill>
                <a:schemeClr val="accent6">
                  <a:lumMod val="20000"/>
                  <a:lumOff val="80000"/>
                  <a:alpha val="55000"/>
                </a:schemeClr>
              </a:solidFill>
              <a:latin typeface="Bahnschrift SemiBold" panose="020B0502040204020203" pitchFamily="34" charset="0"/>
            </a:endParaRPr>
          </a:p>
        </p:txBody>
      </p:sp>
      <p:pic>
        <p:nvPicPr>
          <p:cNvPr id="30" name="Picture 29" descr="Image result for beauty">
            <a:extLst>
              <a:ext uri="{FF2B5EF4-FFF2-40B4-BE49-F238E27FC236}">
                <a16:creationId xmlns:a16="http://schemas.microsoft.com/office/drawing/2014/main" id="{069B572B-0E44-43DB-A322-4121C0F4CBE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244"/>
          <a:stretch/>
        </p:blipFill>
        <p:spPr bwMode="auto">
          <a:xfrm>
            <a:off x="4098329" y="3886027"/>
            <a:ext cx="1921330" cy="1921330"/>
          </a:xfrm>
          <a:custGeom>
            <a:avLst/>
            <a:gdLst>
              <a:gd name="connsiteX0" fmla="*/ 960665 w 1921330"/>
              <a:gd name="connsiteY0" fmla="*/ 0 h 1921330"/>
              <a:gd name="connsiteX1" fmla="*/ 1921330 w 1921330"/>
              <a:gd name="connsiteY1" fmla="*/ 0 h 1921330"/>
              <a:gd name="connsiteX2" fmla="*/ 1921330 w 1921330"/>
              <a:gd name="connsiteY2" fmla="*/ 960665 h 1921330"/>
              <a:gd name="connsiteX3" fmla="*/ 960665 w 1921330"/>
              <a:gd name="connsiteY3" fmla="*/ 1921330 h 1921330"/>
              <a:gd name="connsiteX4" fmla="*/ 0 w 1921330"/>
              <a:gd name="connsiteY4" fmla="*/ 1921330 h 1921330"/>
              <a:gd name="connsiteX5" fmla="*/ 0 w 1921330"/>
              <a:gd name="connsiteY5" fmla="*/ 960665 h 1921330"/>
              <a:gd name="connsiteX6" fmla="*/ 960665 w 1921330"/>
              <a:gd name="connsiteY6" fmla="*/ 0 h 19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330" h="1921330">
                <a:moveTo>
                  <a:pt x="960665" y="0"/>
                </a:moveTo>
                <a:lnTo>
                  <a:pt x="1921330" y="0"/>
                </a:lnTo>
                <a:lnTo>
                  <a:pt x="1921330" y="960665"/>
                </a:lnTo>
                <a:cubicBezTo>
                  <a:pt x="1921330" y="1491226"/>
                  <a:pt x="1491226" y="1921330"/>
                  <a:pt x="960665" y="1921330"/>
                </a:cubicBezTo>
                <a:lnTo>
                  <a:pt x="0" y="1921330"/>
                </a:lnTo>
                <a:lnTo>
                  <a:pt x="0" y="960665"/>
                </a:lnTo>
                <a:cubicBezTo>
                  <a:pt x="0" y="430104"/>
                  <a:pt x="430104" y="0"/>
                  <a:pt x="960665" y="0"/>
                </a:cubicBezTo>
                <a:close/>
              </a:path>
            </a:pathLst>
          </a:cu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2AFE6B68-58C7-4A98-8E3B-94CBADA811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09498" y="1858575"/>
            <a:ext cx="1921330" cy="1921330"/>
          </a:xfrm>
          <a:custGeom>
            <a:avLst/>
            <a:gdLst>
              <a:gd name="connsiteX0" fmla="*/ 0 w 1921330"/>
              <a:gd name="connsiteY0" fmla="*/ 0 h 1921330"/>
              <a:gd name="connsiteX1" fmla="*/ 960665 w 1921330"/>
              <a:gd name="connsiteY1" fmla="*/ 0 h 1921330"/>
              <a:gd name="connsiteX2" fmla="*/ 1921330 w 1921330"/>
              <a:gd name="connsiteY2" fmla="*/ 960665 h 1921330"/>
              <a:gd name="connsiteX3" fmla="*/ 1921330 w 1921330"/>
              <a:gd name="connsiteY3" fmla="*/ 1921330 h 1921330"/>
              <a:gd name="connsiteX4" fmla="*/ 960665 w 1921330"/>
              <a:gd name="connsiteY4" fmla="*/ 1921330 h 1921330"/>
              <a:gd name="connsiteX5" fmla="*/ 0 w 1921330"/>
              <a:gd name="connsiteY5" fmla="*/ 960665 h 19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1330" h="1921330">
                <a:moveTo>
                  <a:pt x="0" y="0"/>
                </a:moveTo>
                <a:lnTo>
                  <a:pt x="960665" y="0"/>
                </a:lnTo>
                <a:cubicBezTo>
                  <a:pt x="1491226" y="0"/>
                  <a:pt x="1921330" y="430104"/>
                  <a:pt x="1921330" y="960665"/>
                </a:cubicBezTo>
                <a:lnTo>
                  <a:pt x="1921330" y="1921330"/>
                </a:lnTo>
                <a:lnTo>
                  <a:pt x="960665" y="1921330"/>
                </a:lnTo>
                <a:cubicBezTo>
                  <a:pt x="430104" y="1921330"/>
                  <a:pt x="0" y="1491226"/>
                  <a:pt x="0" y="960665"/>
                </a:cubicBezTo>
                <a:close/>
              </a:path>
            </a:pathLst>
          </a:custGeom>
        </p:spPr>
      </p:pic>
      <p:pic>
        <p:nvPicPr>
          <p:cNvPr id="26" name="Picture 25" descr="Image result for materials">
            <a:extLst>
              <a:ext uri="{FF2B5EF4-FFF2-40B4-BE49-F238E27FC236}">
                <a16:creationId xmlns:a16="http://schemas.microsoft.com/office/drawing/2014/main" id="{CEA554CD-B9CD-43A3-829A-115EC95A0D4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39229" y="1858574"/>
            <a:ext cx="1921330" cy="1921330"/>
          </a:xfrm>
          <a:custGeom>
            <a:avLst/>
            <a:gdLst>
              <a:gd name="connsiteX0" fmla="*/ 960665 w 1921330"/>
              <a:gd name="connsiteY0" fmla="*/ 0 h 1921330"/>
              <a:gd name="connsiteX1" fmla="*/ 1921330 w 1921330"/>
              <a:gd name="connsiteY1" fmla="*/ 0 h 1921330"/>
              <a:gd name="connsiteX2" fmla="*/ 1921330 w 1921330"/>
              <a:gd name="connsiteY2" fmla="*/ 960665 h 1921330"/>
              <a:gd name="connsiteX3" fmla="*/ 960665 w 1921330"/>
              <a:gd name="connsiteY3" fmla="*/ 1921330 h 1921330"/>
              <a:gd name="connsiteX4" fmla="*/ 0 w 1921330"/>
              <a:gd name="connsiteY4" fmla="*/ 1921330 h 1921330"/>
              <a:gd name="connsiteX5" fmla="*/ 0 w 1921330"/>
              <a:gd name="connsiteY5" fmla="*/ 960665 h 1921330"/>
              <a:gd name="connsiteX6" fmla="*/ 960665 w 1921330"/>
              <a:gd name="connsiteY6" fmla="*/ 0 h 19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1330" h="1921330">
                <a:moveTo>
                  <a:pt x="960665" y="0"/>
                </a:moveTo>
                <a:lnTo>
                  <a:pt x="1921330" y="0"/>
                </a:lnTo>
                <a:lnTo>
                  <a:pt x="1921330" y="960665"/>
                </a:lnTo>
                <a:cubicBezTo>
                  <a:pt x="1921330" y="1491226"/>
                  <a:pt x="1491226" y="1921330"/>
                  <a:pt x="960665" y="1921330"/>
                </a:cubicBezTo>
                <a:lnTo>
                  <a:pt x="0" y="1921330"/>
                </a:lnTo>
                <a:lnTo>
                  <a:pt x="0" y="960665"/>
                </a:lnTo>
                <a:cubicBezTo>
                  <a:pt x="0" y="430104"/>
                  <a:pt x="430104" y="0"/>
                  <a:pt x="960665" y="0"/>
                </a:cubicBezTo>
                <a:close/>
              </a:path>
            </a:pathLst>
          </a:custGeom>
          <a:noFill/>
          <a:extLst>
            <a:ext uri="{909E8E84-426E-40DD-AFC4-6F175D3DCCD1}">
              <a14:hiddenFill xmlns:a14="http://schemas.microsoft.com/office/drawing/2010/main">
                <a:solidFill>
                  <a:srgbClr val="FFFFFF"/>
                </a:solidFill>
              </a14:hiddenFill>
            </a:ext>
          </a:extLst>
        </p:spPr>
      </p:pic>
      <p:pic>
        <p:nvPicPr>
          <p:cNvPr id="25" name="Picture 24" descr="Image result for lesson">
            <a:extLst>
              <a:ext uri="{FF2B5EF4-FFF2-40B4-BE49-F238E27FC236}">
                <a16:creationId xmlns:a16="http://schemas.microsoft.com/office/drawing/2014/main" id="{5521BE51-2966-4B83-9665-3580D356A3E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139229" y="3907455"/>
            <a:ext cx="1921330" cy="1921330"/>
          </a:xfrm>
          <a:custGeom>
            <a:avLst/>
            <a:gdLst>
              <a:gd name="connsiteX0" fmla="*/ 0 w 1921330"/>
              <a:gd name="connsiteY0" fmla="*/ 0 h 1921330"/>
              <a:gd name="connsiteX1" fmla="*/ 975555 w 1921330"/>
              <a:gd name="connsiteY1" fmla="*/ 0 h 1921330"/>
              <a:gd name="connsiteX2" fmla="*/ 1921330 w 1921330"/>
              <a:gd name="connsiteY2" fmla="*/ 945775 h 1921330"/>
              <a:gd name="connsiteX3" fmla="*/ 1921330 w 1921330"/>
              <a:gd name="connsiteY3" fmla="*/ 1921330 h 1921330"/>
              <a:gd name="connsiteX4" fmla="*/ 945775 w 1921330"/>
              <a:gd name="connsiteY4" fmla="*/ 1921330 h 1921330"/>
              <a:gd name="connsiteX5" fmla="*/ 0 w 1921330"/>
              <a:gd name="connsiteY5" fmla="*/ 975555 h 19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1330" h="1921330">
                <a:moveTo>
                  <a:pt x="0" y="0"/>
                </a:moveTo>
                <a:lnTo>
                  <a:pt x="975555" y="0"/>
                </a:lnTo>
                <a:cubicBezTo>
                  <a:pt x="1497892" y="0"/>
                  <a:pt x="1921330" y="423438"/>
                  <a:pt x="1921330" y="945775"/>
                </a:cubicBezTo>
                <a:lnTo>
                  <a:pt x="1921330" y="1921330"/>
                </a:lnTo>
                <a:lnTo>
                  <a:pt x="945775" y="1921330"/>
                </a:lnTo>
                <a:cubicBezTo>
                  <a:pt x="423438" y="1921330"/>
                  <a:pt x="0" y="1497892"/>
                  <a:pt x="0" y="975555"/>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64DA0F6-342F-4423-BC23-0BF59E90A93F}"/>
              </a:ext>
            </a:extLst>
          </p:cNvPr>
          <p:cNvSpPr txBox="1"/>
          <p:nvPr/>
        </p:nvSpPr>
        <p:spPr>
          <a:xfrm>
            <a:off x="3947709" y="217285"/>
            <a:ext cx="4770303" cy="687881"/>
          </a:xfrm>
          <a:prstGeom prst="rect">
            <a:avLst/>
          </a:prstGeom>
          <a:noFill/>
        </p:spPr>
        <p:txBody>
          <a:bodyPr wrap="square" rtlCol="0">
            <a:spAutoFit/>
          </a:bodyPr>
          <a:lstStyle/>
          <a:p>
            <a:r>
              <a:rPr lang="en-US" altLang="zh-CN" sz="3870" dirty="0">
                <a:solidFill>
                  <a:srgbClr val="1C0D02"/>
                </a:solidFill>
                <a:latin typeface="Arial Rounded MT Bold" panose="020F0704030504030204" pitchFamily="34" charset="0"/>
              </a:rPr>
              <a:t>Analysis on Nature</a:t>
            </a:r>
            <a:endParaRPr lang="zh-CN" altLang="en-US" sz="3870" dirty="0">
              <a:solidFill>
                <a:srgbClr val="1C0D02"/>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37BCC13B-5F6C-445F-84EE-9F4252841121}"/>
              </a:ext>
            </a:extLst>
          </p:cNvPr>
          <p:cNvSpPr txBox="1"/>
          <p:nvPr/>
        </p:nvSpPr>
        <p:spPr>
          <a:xfrm>
            <a:off x="4769987" y="984874"/>
            <a:ext cx="2738482" cy="297004"/>
          </a:xfrm>
          <a:prstGeom prst="rect">
            <a:avLst/>
          </a:prstGeom>
          <a:noFill/>
        </p:spPr>
        <p:txBody>
          <a:bodyPr wrap="square" rtlCol="0">
            <a:spAutoFit/>
          </a:bodyPr>
          <a:lstStyle/>
          <a:p>
            <a:r>
              <a:rPr lang="en-US" altLang="zh-CN" sz="1330" spc="300" dirty="0">
                <a:solidFill>
                  <a:srgbClr val="1C0D02"/>
                </a:solidFill>
                <a:latin typeface="Bahnschrift Light" panose="020B0502040204020203" pitchFamily="34" charset="0"/>
                <a:cs typeface="Mongolian Baiti" panose="03000500000000000000" pitchFamily="66" charset="0"/>
              </a:rPr>
              <a:t>Presented By </a:t>
            </a:r>
            <a:r>
              <a:rPr lang="en-US" altLang="zh-CN" sz="1330" b="1" spc="300" dirty="0">
                <a:solidFill>
                  <a:srgbClr val="1C0D02"/>
                </a:solidFill>
                <a:latin typeface="Bahnschrift Light" panose="020B0502040204020203" pitchFamily="34" charset="0"/>
                <a:cs typeface="Mongolian Baiti" panose="03000500000000000000" pitchFamily="66" charset="0"/>
              </a:rPr>
              <a:t>David Lai</a:t>
            </a:r>
            <a:endParaRPr lang="zh-CN" altLang="en-US" sz="1330" b="1" spc="300" dirty="0">
              <a:solidFill>
                <a:srgbClr val="1C0D02"/>
              </a:solidFill>
              <a:latin typeface="Bahnschrift Light" panose="020B0502040204020203" pitchFamily="34" charset="0"/>
              <a:cs typeface="Mongolian Baiti" panose="03000500000000000000" pitchFamily="66" charset="0"/>
            </a:endParaRPr>
          </a:p>
        </p:txBody>
      </p:sp>
      <p:sp>
        <p:nvSpPr>
          <p:cNvPr id="11" name="Flowchart: Terminator 12">
            <a:extLst>
              <a:ext uri="{FF2B5EF4-FFF2-40B4-BE49-F238E27FC236}">
                <a16:creationId xmlns:a16="http://schemas.microsoft.com/office/drawing/2014/main" id="{4CB8ED50-A1B9-43C6-B048-8925F086E2FC}"/>
              </a:ext>
            </a:extLst>
          </p:cNvPr>
          <p:cNvSpPr>
            <a:spLocks/>
          </p:cNvSpPr>
          <p:nvPr/>
        </p:nvSpPr>
        <p:spPr>
          <a:xfrm>
            <a:off x="5489300" y="888451"/>
            <a:ext cx="1299857" cy="53660"/>
          </a:xfrm>
          <a:prstGeom prst="rect">
            <a:avLst/>
          </a:prstGeom>
          <a:solidFill>
            <a:schemeClr val="bg2">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3" name="Oval 12">
            <a:extLst>
              <a:ext uri="{FF2B5EF4-FFF2-40B4-BE49-F238E27FC236}">
                <a16:creationId xmlns:a16="http://schemas.microsoft.com/office/drawing/2014/main" id="{E3A60EB8-5BBF-4DF3-BB42-9BCB471EF0AA}"/>
              </a:ext>
            </a:extLst>
          </p:cNvPr>
          <p:cNvSpPr/>
          <p:nvPr/>
        </p:nvSpPr>
        <p:spPr>
          <a:xfrm>
            <a:off x="585509" y="1809534"/>
            <a:ext cx="435386" cy="43538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4" name="Oval 13">
            <a:extLst>
              <a:ext uri="{FF2B5EF4-FFF2-40B4-BE49-F238E27FC236}">
                <a16:creationId xmlns:a16="http://schemas.microsoft.com/office/drawing/2014/main" id="{386924DF-5EB3-418E-830D-894B4921ACC2}"/>
              </a:ext>
            </a:extLst>
          </p:cNvPr>
          <p:cNvSpPr/>
          <p:nvPr/>
        </p:nvSpPr>
        <p:spPr>
          <a:xfrm>
            <a:off x="11137994" y="3891151"/>
            <a:ext cx="435386" cy="4353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5" name="Oval 14">
            <a:extLst>
              <a:ext uri="{FF2B5EF4-FFF2-40B4-BE49-F238E27FC236}">
                <a16:creationId xmlns:a16="http://schemas.microsoft.com/office/drawing/2014/main" id="{8A3ECC89-E3A8-4943-9C70-1B01B54AB10F}"/>
              </a:ext>
            </a:extLst>
          </p:cNvPr>
          <p:cNvSpPr/>
          <p:nvPr/>
        </p:nvSpPr>
        <p:spPr>
          <a:xfrm>
            <a:off x="11137994" y="1836147"/>
            <a:ext cx="435386" cy="43538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6" name="Oval 15">
            <a:extLst>
              <a:ext uri="{FF2B5EF4-FFF2-40B4-BE49-F238E27FC236}">
                <a16:creationId xmlns:a16="http://schemas.microsoft.com/office/drawing/2014/main" id="{F8D98EC5-FB56-47CD-9284-B87F12145ED9}"/>
              </a:ext>
            </a:extLst>
          </p:cNvPr>
          <p:cNvSpPr/>
          <p:nvPr/>
        </p:nvSpPr>
        <p:spPr>
          <a:xfrm>
            <a:off x="585509" y="3854145"/>
            <a:ext cx="435386" cy="43538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7" name="TextBox 16">
            <a:extLst>
              <a:ext uri="{FF2B5EF4-FFF2-40B4-BE49-F238E27FC236}">
                <a16:creationId xmlns:a16="http://schemas.microsoft.com/office/drawing/2014/main" id="{043B1B27-979F-4B94-BF53-7CC9685FC6F3}"/>
              </a:ext>
            </a:extLst>
          </p:cNvPr>
          <p:cNvSpPr txBox="1"/>
          <p:nvPr/>
        </p:nvSpPr>
        <p:spPr>
          <a:xfrm>
            <a:off x="1150777" y="1788508"/>
            <a:ext cx="1831965" cy="427361"/>
          </a:xfrm>
          <a:prstGeom prst="rect">
            <a:avLst/>
          </a:prstGeom>
          <a:noFill/>
        </p:spPr>
        <p:txBody>
          <a:bodyPr wrap="square" rtlCol="0">
            <a:spAutoFit/>
          </a:bodyPr>
          <a:lstStyle/>
          <a:p>
            <a:r>
              <a:rPr lang="en-US" altLang="zh-CN" sz="2177" b="1" spc="363" dirty="0">
                <a:solidFill>
                  <a:schemeClr val="accent2">
                    <a:lumMod val="40000"/>
                    <a:lumOff val="60000"/>
                  </a:schemeClr>
                </a:solidFill>
                <a:latin typeface="Bahnschrift Light" panose="020B0502040204020203" pitchFamily="34" charset="0"/>
              </a:rPr>
              <a:t>Nature</a:t>
            </a:r>
            <a:endParaRPr lang="zh-CN" altLang="en-US" sz="2177" b="1" spc="363" dirty="0">
              <a:solidFill>
                <a:schemeClr val="accent2">
                  <a:lumMod val="40000"/>
                  <a:lumOff val="60000"/>
                </a:schemeClr>
              </a:solidFill>
              <a:latin typeface="Bahnschrift Light" panose="020B0502040204020203" pitchFamily="34" charset="0"/>
            </a:endParaRPr>
          </a:p>
        </p:txBody>
      </p:sp>
      <p:sp>
        <p:nvSpPr>
          <p:cNvPr id="18" name="TextBox 17">
            <a:extLst>
              <a:ext uri="{FF2B5EF4-FFF2-40B4-BE49-F238E27FC236}">
                <a16:creationId xmlns:a16="http://schemas.microsoft.com/office/drawing/2014/main" id="{6AFC85E0-97EE-43B2-B5C1-02307C474174}"/>
              </a:ext>
            </a:extLst>
          </p:cNvPr>
          <p:cNvSpPr txBox="1"/>
          <p:nvPr/>
        </p:nvSpPr>
        <p:spPr>
          <a:xfrm>
            <a:off x="9149120" y="3819670"/>
            <a:ext cx="1921331" cy="427361"/>
          </a:xfrm>
          <a:prstGeom prst="rect">
            <a:avLst/>
          </a:prstGeom>
          <a:noFill/>
        </p:spPr>
        <p:txBody>
          <a:bodyPr wrap="square" rtlCol="0">
            <a:spAutoFit/>
          </a:bodyPr>
          <a:lstStyle/>
          <a:p>
            <a:pPr algn="r"/>
            <a:r>
              <a:rPr lang="en-US" altLang="zh-CN" sz="2177" b="1" spc="363" dirty="0">
                <a:solidFill>
                  <a:schemeClr val="accent6">
                    <a:lumMod val="60000"/>
                    <a:lumOff val="40000"/>
                  </a:schemeClr>
                </a:solidFill>
                <a:latin typeface="Bahnschrift Light" panose="020B0502040204020203" pitchFamily="34" charset="0"/>
              </a:rPr>
              <a:t>Discipline</a:t>
            </a:r>
            <a:endParaRPr lang="zh-CN" altLang="en-US" sz="2177" b="1" spc="363" dirty="0">
              <a:solidFill>
                <a:schemeClr val="accent6">
                  <a:lumMod val="60000"/>
                  <a:lumOff val="40000"/>
                </a:schemeClr>
              </a:solidFill>
              <a:latin typeface="Bahnschrift Light" panose="020B0502040204020203" pitchFamily="34" charset="0"/>
            </a:endParaRPr>
          </a:p>
        </p:txBody>
      </p:sp>
      <p:sp>
        <p:nvSpPr>
          <p:cNvPr id="19" name="TextBox 18">
            <a:extLst>
              <a:ext uri="{FF2B5EF4-FFF2-40B4-BE49-F238E27FC236}">
                <a16:creationId xmlns:a16="http://schemas.microsoft.com/office/drawing/2014/main" id="{C9955DE1-6A68-4F28-81E0-CF31910A2099}"/>
              </a:ext>
            </a:extLst>
          </p:cNvPr>
          <p:cNvSpPr txBox="1"/>
          <p:nvPr/>
        </p:nvSpPr>
        <p:spPr>
          <a:xfrm>
            <a:off x="8724569" y="1771140"/>
            <a:ext cx="2413425" cy="427361"/>
          </a:xfrm>
          <a:prstGeom prst="rect">
            <a:avLst/>
          </a:prstGeom>
          <a:noFill/>
        </p:spPr>
        <p:txBody>
          <a:bodyPr wrap="square" rtlCol="0">
            <a:spAutoFit/>
          </a:bodyPr>
          <a:lstStyle/>
          <a:p>
            <a:pPr algn="r"/>
            <a:r>
              <a:rPr lang="en-US" altLang="zh-CN" sz="2177" b="1" spc="363" dirty="0">
                <a:solidFill>
                  <a:schemeClr val="accent4">
                    <a:lumMod val="60000"/>
                    <a:lumOff val="40000"/>
                  </a:schemeClr>
                </a:solidFill>
                <a:latin typeface="Bahnschrift Light" panose="020B0502040204020203" pitchFamily="34" charset="0"/>
              </a:rPr>
              <a:t>Commodity</a:t>
            </a:r>
            <a:endParaRPr lang="zh-CN" altLang="en-US" sz="2177" b="1" spc="363" dirty="0">
              <a:solidFill>
                <a:schemeClr val="accent4">
                  <a:lumMod val="60000"/>
                  <a:lumOff val="40000"/>
                </a:schemeClr>
              </a:solidFill>
              <a:latin typeface="Bahnschrift Light" panose="020B0502040204020203" pitchFamily="34" charset="0"/>
            </a:endParaRPr>
          </a:p>
        </p:txBody>
      </p:sp>
      <p:sp>
        <p:nvSpPr>
          <p:cNvPr id="20" name="TextBox 19">
            <a:extLst>
              <a:ext uri="{FF2B5EF4-FFF2-40B4-BE49-F238E27FC236}">
                <a16:creationId xmlns:a16="http://schemas.microsoft.com/office/drawing/2014/main" id="{0C66A2CF-7154-42E2-8AC9-6C55EBA7CBFB}"/>
              </a:ext>
            </a:extLst>
          </p:cNvPr>
          <p:cNvSpPr txBox="1"/>
          <p:nvPr/>
        </p:nvSpPr>
        <p:spPr>
          <a:xfrm>
            <a:off x="1110267" y="3837209"/>
            <a:ext cx="2035309" cy="427361"/>
          </a:xfrm>
          <a:prstGeom prst="rect">
            <a:avLst/>
          </a:prstGeom>
          <a:noFill/>
        </p:spPr>
        <p:txBody>
          <a:bodyPr wrap="square" rtlCol="0">
            <a:spAutoFit/>
          </a:bodyPr>
          <a:lstStyle/>
          <a:p>
            <a:r>
              <a:rPr lang="en-US" altLang="zh-CN" sz="2177" b="1" spc="363" dirty="0">
                <a:solidFill>
                  <a:schemeClr val="accent1">
                    <a:lumMod val="60000"/>
                    <a:lumOff val="40000"/>
                  </a:schemeClr>
                </a:solidFill>
                <a:latin typeface="Bahnschrift Light" panose="020B0502040204020203" pitchFamily="34" charset="0"/>
              </a:rPr>
              <a:t>Beauty</a:t>
            </a:r>
            <a:endParaRPr lang="zh-CN" altLang="en-US" sz="2177" b="1" spc="363" dirty="0">
              <a:solidFill>
                <a:schemeClr val="accent1">
                  <a:lumMod val="60000"/>
                  <a:lumOff val="40000"/>
                </a:schemeClr>
              </a:solidFill>
              <a:latin typeface="Bahnschrift Light" panose="020B0502040204020203" pitchFamily="34" charset="0"/>
            </a:endParaRPr>
          </a:p>
        </p:txBody>
      </p:sp>
      <p:sp>
        <p:nvSpPr>
          <p:cNvPr id="21" name="TextBox 20">
            <a:extLst>
              <a:ext uri="{FF2B5EF4-FFF2-40B4-BE49-F238E27FC236}">
                <a16:creationId xmlns:a16="http://schemas.microsoft.com/office/drawing/2014/main" id="{C2053386-E763-4717-8EC3-F945D028C4B5}"/>
              </a:ext>
            </a:extLst>
          </p:cNvPr>
          <p:cNvSpPr txBox="1"/>
          <p:nvPr/>
        </p:nvSpPr>
        <p:spPr>
          <a:xfrm>
            <a:off x="502887" y="2446323"/>
            <a:ext cx="3127745" cy="1208664"/>
          </a:xfrm>
          <a:prstGeom prst="rect">
            <a:avLst/>
          </a:prstGeom>
          <a:noFill/>
        </p:spPr>
        <p:txBody>
          <a:bodyPr wrap="square" rtlCol="0">
            <a:spAutoFit/>
          </a:bodyPr>
          <a:lstStyle>
            <a:defPPr>
              <a:defRPr lang="zh-CN"/>
            </a:defPPr>
            <a:lvl1pPr>
              <a:defRPr sz="1451">
                <a:solidFill>
                  <a:srgbClr val="632D09"/>
                </a:solidFill>
                <a:latin typeface="Bahnschrift SemiLight" panose="020B0502040204020203" pitchFamily="34" charset="0"/>
                <a:cs typeface="Calibri" panose="020F0502020204030204" pitchFamily="34" charset="0"/>
              </a:defRPr>
            </a:lvl1pPr>
          </a:lstStyle>
          <a:p>
            <a:r>
              <a:rPr lang="en-US" altLang="zh-CN" dirty="0"/>
              <a:t>I become a transparent eye-ball; I am nothing; I see all; the currents of the Universal Being circulate through me; I am part or particle of God.</a:t>
            </a:r>
            <a:endParaRPr lang="zh-CN" altLang="en-US" dirty="0"/>
          </a:p>
        </p:txBody>
      </p:sp>
      <p:sp>
        <p:nvSpPr>
          <p:cNvPr id="22" name="TextBox 21">
            <a:extLst>
              <a:ext uri="{FF2B5EF4-FFF2-40B4-BE49-F238E27FC236}">
                <a16:creationId xmlns:a16="http://schemas.microsoft.com/office/drawing/2014/main" id="{327EA8A8-FECF-4DCE-A3CC-115B73896AB9}"/>
              </a:ext>
            </a:extLst>
          </p:cNvPr>
          <p:cNvSpPr txBox="1"/>
          <p:nvPr/>
        </p:nvSpPr>
        <p:spPr>
          <a:xfrm>
            <a:off x="7989284" y="4433665"/>
            <a:ext cx="3269197" cy="1878463"/>
          </a:xfrm>
          <a:prstGeom prst="rect">
            <a:avLst/>
          </a:prstGeom>
          <a:noFill/>
        </p:spPr>
        <p:txBody>
          <a:bodyPr wrap="square" rtlCol="0">
            <a:spAutoFit/>
          </a:bodyPr>
          <a:lstStyle>
            <a:defPPr>
              <a:defRPr lang="zh-CN"/>
            </a:defPPr>
            <a:lvl1pPr>
              <a:defRPr sz="1451">
                <a:solidFill>
                  <a:srgbClr val="632D09"/>
                </a:solidFill>
                <a:latin typeface="Bahnschrift SemiLight" panose="020B0502040204020203" pitchFamily="34" charset="0"/>
                <a:cs typeface="Calibri" panose="020F0502020204030204" pitchFamily="34" charset="0"/>
              </a:defRPr>
            </a:lvl1pPr>
          </a:lstStyle>
          <a:p>
            <a:pPr algn="r"/>
            <a:r>
              <a:rPr lang="en-US" altLang="zh-CN" dirty="0"/>
              <a:t>Thus the use of commodity, regarded by itself, is mean and squalid. But it is to the mind an education in the doctrine of Use, namely, that a thing is good only so far as it serves; that a conspiring of parts and efforts to the production of an end, is essential to any being.</a:t>
            </a:r>
            <a:endParaRPr lang="zh-CN" altLang="en-US" dirty="0"/>
          </a:p>
        </p:txBody>
      </p:sp>
      <p:sp>
        <p:nvSpPr>
          <p:cNvPr id="23" name="TextBox 22">
            <a:extLst>
              <a:ext uri="{FF2B5EF4-FFF2-40B4-BE49-F238E27FC236}">
                <a16:creationId xmlns:a16="http://schemas.microsoft.com/office/drawing/2014/main" id="{0E626C7C-109C-4A1E-88A1-0427044EA381}"/>
              </a:ext>
            </a:extLst>
          </p:cNvPr>
          <p:cNvSpPr txBox="1"/>
          <p:nvPr/>
        </p:nvSpPr>
        <p:spPr>
          <a:xfrm>
            <a:off x="502886" y="4598693"/>
            <a:ext cx="3127745" cy="1208664"/>
          </a:xfrm>
          <a:prstGeom prst="rect">
            <a:avLst/>
          </a:prstGeom>
          <a:noFill/>
        </p:spPr>
        <p:txBody>
          <a:bodyPr wrap="square" rtlCol="0">
            <a:spAutoFit/>
          </a:bodyPr>
          <a:lstStyle>
            <a:defPPr>
              <a:defRPr lang="zh-CN"/>
            </a:defPPr>
            <a:lvl1pPr>
              <a:defRPr sz="1451">
                <a:solidFill>
                  <a:srgbClr val="632D09"/>
                </a:solidFill>
                <a:latin typeface="Bahnschrift SemiLight" panose="020B0502040204020203" pitchFamily="34" charset="0"/>
                <a:cs typeface="Calibri" panose="020F0502020204030204" pitchFamily="34" charset="0"/>
              </a:defRPr>
            </a:lvl1pPr>
          </a:lstStyle>
          <a:p>
            <a:r>
              <a:rPr lang="en-US" altLang="zh-CN" dirty="0"/>
              <a:t>To the attentive eye, each moment of the year has its own beauty, and in the same field, it beholds, every hour, a picture which was never seen before, and which shall never be seen again. </a:t>
            </a:r>
            <a:endParaRPr lang="zh-CN" altLang="en-US" dirty="0"/>
          </a:p>
        </p:txBody>
      </p:sp>
      <p:sp>
        <p:nvSpPr>
          <p:cNvPr id="24" name="TextBox 23">
            <a:extLst>
              <a:ext uri="{FF2B5EF4-FFF2-40B4-BE49-F238E27FC236}">
                <a16:creationId xmlns:a16="http://schemas.microsoft.com/office/drawing/2014/main" id="{91658BB0-6EA6-40F2-AF2C-B3FAA0D6A90D}"/>
              </a:ext>
            </a:extLst>
          </p:cNvPr>
          <p:cNvSpPr txBox="1"/>
          <p:nvPr/>
        </p:nvSpPr>
        <p:spPr>
          <a:xfrm>
            <a:off x="8130736" y="2404753"/>
            <a:ext cx="3127745" cy="1208664"/>
          </a:xfrm>
          <a:prstGeom prst="rect">
            <a:avLst/>
          </a:prstGeom>
          <a:noFill/>
        </p:spPr>
        <p:txBody>
          <a:bodyPr wrap="square" rtlCol="0">
            <a:spAutoFit/>
          </a:bodyPr>
          <a:lstStyle>
            <a:defPPr>
              <a:defRPr lang="zh-CN"/>
            </a:defPPr>
            <a:lvl1pPr>
              <a:defRPr sz="1451">
                <a:solidFill>
                  <a:srgbClr val="632D09"/>
                </a:solidFill>
                <a:latin typeface="Bahnschrift SemiLight" panose="020B0502040204020203" pitchFamily="34" charset="0"/>
                <a:cs typeface="Calibri" panose="020F0502020204030204" pitchFamily="34" charset="0"/>
              </a:defRPr>
            </a:lvl1pPr>
          </a:lstStyle>
          <a:p>
            <a:pPr algn="r"/>
            <a:r>
              <a:rPr lang="en-US" altLang="zh-CN" dirty="0"/>
              <a:t>This (advantages of our senses owns to nature), of course, is a benefit which is temporary and mediate, not ultimate, like its service to the soul.</a:t>
            </a:r>
            <a:endParaRPr lang="zh-CN" altLang="en-US" dirty="0"/>
          </a:p>
        </p:txBody>
      </p:sp>
      <p:sp>
        <p:nvSpPr>
          <p:cNvPr id="36" name="TextBox 35">
            <a:extLst>
              <a:ext uri="{FF2B5EF4-FFF2-40B4-BE49-F238E27FC236}">
                <a16:creationId xmlns:a16="http://schemas.microsoft.com/office/drawing/2014/main" id="{0493AB2E-ECD5-4D74-A5A4-C0929A0C5CD1}"/>
              </a:ext>
            </a:extLst>
          </p:cNvPr>
          <p:cNvSpPr txBox="1"/>
          <p:nvPr/>
        </p:nvSpPr>
        <p:spPr>
          <a:xfrm>
            <a:off x="58265" y="1984820"/>
            <a:ext cx="3515942" cy="2800767"/>
          </a:xfrm>
          <a:prstGeom prst="rect">
            <a:avLst/>
          </a:prstGeom>
          <a:noFill/>
        </p:spPr>
        <p:txBody>
          <a:bodyPr wrap="square" rtlCol="0">
            <a:spAutoFit/>
          </a:bodyPr>
          <a:lstStyle/>
          <a:p>
            <a:r>
              <a:rPr lang="en-US" altLang="zh-CN" sz="8800" dirty="0">
                <a:solidFill>
                  <a:schemeClr val="accent2">
                    <a:lumMod val="40000"/>
                    <a:lumOff val="60000"/>
                    <a:alpha val="48000"/>
                  </a:schemeClr>
                </a:solidFill>
                <a:latin typeface="Bahnschrift SemiBold SemiConden" panose="020B0502040204020203" pitchFamily="34" charset="0"/>
              </a:rPr>
              <a:t>“            </a:t>
            </a:r>
          </a:p>
          <a:p>
            <a:r>
              <a:rPr lang="en-US" altLang="zh-CN" sz="8800" dirty="0">
                <a:solidFill>
                  <a:schemeClr val="accent2">
                    <a:lumMod val="40000"/>
                    <a:lumOff val="60000"/>
                    <a:alpha val="48000"/>
                  </a:schemeClr>
                </a:solidFill>
                <a:latin typeface="Bahnschrift SemiBold SemiConden" panose="020B0502040204020203" pitchFamily="34" charset="0"/>
              </a:rPr>
              <a:t>                  ”</a:t>
            </a:r>
            <a:endParaRPr lang="zh-CN" altLang="en-US" sz="8800" dirty="0">
              <a:solidFill>
                <a:schemeClr val="accent2">
                  <a:lumMod val="40000"/>
                  <a:lumOff val="60000"/>
                  <a:alpha val="48000"/>
                </a:schemeClr>
              </a:solidFill>
              <a:latin typeface="Bahnschrift SemiBold SemiConden" panose="020B0502040204020203" pitchFamily="34" charset="0"/>
            </a:endParaRPr>
          </a:p>
        </p:txBody>
      </p:sp>
      <p:sp>
        <p:nvSpPr>
          <p:cNvPr id="37" name="TextBox 36">
            <a:extLst>
              <a:ext uri="{FF2B5EF4-FFF2-40B4-BE49-F238E27FC236}">
                <a16:creationId xmlns:a16="http://schemas.microsoft.com/office/drawing/2014/main" id="{BCB23203-2EDE-4369-9B49-433C300D1EF2}"/>
              </a:ext>
            </a:extLst>
          </p:cNvPr>
          <p:cNvSpPr txBox="1"/>
          <p:nvPr/>
        </p:nvSpPr>
        <p:spPr>
          <a:xfrm>
            <a:off x="177835" y="4304743"/>
            <a:ext cx="3515942" cy="2800767"/>
          </a:xfrm>
          <a:prstGeom prst="rect">
            <a:avLst/>
          </a:prstGeom>
          <a:noFill/>
        </p:spPr>
        <p:txBody>
          <a:bodyPr wrap="square" rtlCol="0">
            <a:spAutoFit/>
          </a:bodyPr>
          <a:lstStyle/>
          <a:p>
            <a:r>
              <a:rPr lang="en-US" altLang="zh-CN" sz="8800" dirty="0">
                <a:solidFill>
                  <a:schemeClr val="accent1">
                    <a:lumMod val="40000"/>
                    <a:lumOff val="60000"/>
                    <a:alpha val="48000"/>
                  </a:schemeClr>
                </a:solidFill>
                <a:latin typeface="Bahnschrift SemiBold SemiConden" panose="020B0502040204020203" pitchFamily="34" charset="0"/>
              </a:rPr>
              <a:t>“            </a:t>
            </a:r>
          </a:p>
          <a:p>
            <a:r>
              <a:rPr lang="en-US" altLang="zh-CN" sz="8800" dirty="0">
                <a:solidFill>
                  <a:schemeClr val="accent1">
                    <a:lumMod val="40000"/>
                    <a:lumOff val="60000"/>
                    <a:alpha val="48000"/>
                  </a:schemeClr>
                </a:solidFill>
                <a:latin typeface="Bahnschrift SemiBold SemiConden" panose="020B0502040204020203" pitchFamily="34" charset="0"/>
              </a:rPr>
              <a:t>                  ”</a:t>
            </a:r>
            <a:endParaRPr lang="zh-CN" altLang="en-US" sz="8800" dirty="0">
              <a:solidFill>
                <a:schemeClr val="accent1">
                  <a:lumMod val="40000"/>
                  <a:lumOff val="60000"/>
                  <a:alpha val="48000"/>
                </a:schemeClr>
              </a:solidFill>
              <a:latin typeface="Bahnschrift SemiBold SemiConden" panose="020B0502040204020203" pitchFamily="34" charset="0"/>
            </a:endParaRPr>
          </a:p>
        </p:txBody>
      </p:sp>
      <p:sp>
        <p:nvSpPr>
          <p:cNvPr id="38" name="TextBox 37">
            <a:extLst>
              <a:ext uri="{FF2B5EF4-FFF2-40B4-BE49-F238E27FC236}">
                <a16:creationId xmlns:a16="http://schemas.microsoft.com/office/drawing/2014/main" id="{A9A4AADA-743D-40A9-A3BB-B25634C4EE07}"/>
              </a:ext>
            </a:extLst>
          </p:cNvPr>
          <p:cNvSpPr txBox="1"/>
          <p:nvPr/>
        </p:nvSpPr>
        <p:spPr>
          <a:xfrm>
            <a:off x="7839745" y="1809534"/>
            <a:ext cx="3515942" cy="2800767"/>
          </a:xfrm>
          <a:prstGeom prst="rect">
            <a:avLst/>
          </a:prstGeom>
          <a:noFill/>
        </p:spPr>
        <p:txBody>
          <a:bodyPr wrap="square" rtlCol="0">
            <a:spAutoFit/>
          </a:bodyPr>
          <a:lstStyle/>
          <a:p>
            <a:r>
              <a:rPr lang="en-US" altLang="zh-CN" sz="8800" dirty="0">
                <a:solidFill>
                  <a:schemeClr val="accent4">
                    <a:lumMod val="40000"/>
                    <a:lumOff val="60000"/>
                    <a:alpha val="48000"/>
                  </a:schemeClr>
                </a:solidFill>
                <a:latin typeface="Bahnschrift SemiBold SemiConden" panose="020B0502040204020203" pitchFamily="34" charset="0"/>
              </a:rPr>
              <a:t>“            </a:t>
            </a:r>
          </a:p>
          <a:p>
            <a:r>
              <a:rPr lang="en-US" altLang="zh-CN" sz="8800" dirty="0">
                <a:solidFill>
                  <a:schemeClr val="accent4">
                    <a:lumMod val="40000"/>
                    <a:lumOff val="60000"/>
                    <a:alpha val="48000"/>
                  </a:schemeClr>
                </a:solidFill>
                <a:latin typeface="Bahnschrift SemiBold SemiConden" panose="020B0502040204020203" pitchFamily="34" charset="0"/>
              </a:rPr>
              <a:t>                  ”</a:t>
            </a:r>
            <a:endParaRPr lang="zh-CN" altLang="en-US" sz="8800" dirty="0">
              <a:solidFill>
                <a:schemeClr val="accent4">
                  <a:lumMod val="40000"/>
                  <a:lumOff val="60000"/>
                  <a:alpha val="48000"/>
                </a:schemeClr>
              </a:solidFill>
              <a:latin typeface="Bahnschrift SemiBold SemiConden" panose="020B0502040204020203" pitchFamily="34" charset="0"/>
            </a:endParaRPr>
          </a:p>
        </p:txBody>
      </p:sp>
      <p:sp>
        <p:nvSpPr>
          <p:cNvPr id="39" name="TextBox 38">
            <a:extLst>
              <a:ext uri="{FF2B5EF4-FFF2-40B4-BE49-F238E27FC236}">
                <a16:creationId xmlns:a16="http://schemas.microsoft.com/office/drawing/2014/main" id="{3EF8EE61-E158-497E-A9E9-6D927FA8E5B1}"/>
              </a:ext>
            </a:extLst>
          </p:cNvPr>
          <p:cNvSpPr txBox="1"/>
          <p:nvPr/>
        </p:nvSpPr>
        <p:spPr>
          <a:xfrm>
            <a:off x="7904250" y="3914274"/>
            <a:ext cx="3515942" cy="2800767"/>
          </a:xfrm>
          <a:prstGeom prst="rect">
            <a:avLst/>
          </a:prstGeom>
          <a:noFill/>
        </p:spPr>
        <p:txBody>
          <a:bodyPr wrap="square" rtlCol="0">
            <a:spAutoFit/>
          </a:bodyPr>
          <a:lstStyle/>
          <a:p>
            <a:r>
              <a:rPr lang="en-US" altLang="zh-CN" sz="8800" dirty="0">
                <a:solidFill>
                  <a:schemeClr val="accent6">
                    <a:lumMod val="40000"/>
                    <a:lumOff val="60000"/>
                    <a:alpha val="48000"/>
                  </a:schemeClr>
                </a:solidFill>
                <a:latin typeface="Bahnschrift SemiBold SemiConden" panose="020B0502040204020203" pitchFamily="34" charset="0"/>
              </a:rPr>
              <a:t>“            </a:t>
            </a:r>
          </a:p>
          <a:p>
            <a:r>
              <a:rPr lang="en-US" altLang="zh-CN" sz="8800" dirty="0">
                <a:solidFill>
                  <a:schemeClr val="accent6">
                    <a:lumMod val="40000"/>
                    <a:lumOff val="60000"/>
                    <a:alpha val="48000"/>
                  </a:schemeClr>
                </a:solidFill>
                <a:latin typeface="Bahnschrift SemiBold SemiConden" panose="020B0502040204020203" pitchFamily="34" charset="0"/>
              </a:rPr>
              <a:t>                  ”</a:t>
            </a:r>
            <a:endParaRPr lang="zh-CN" altLang="en-US" sz="8800" dirty="0">
              <a:solidFill>
                <a:schemeClr val="accent6">
                  <a:lumMod val="40000"/>
                  <a:lumOff val="60000"/>
                  <a:alpha val="48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403914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2" presetClass="entr" presetSubtype="6"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300" fill="hold"/>
                                        <p:tgtEl>
                                          <p:spTgt spid="28"/>
                                        </p:tgtEl>
                                        <p:attrNameLst>
                                          <p:attrName>ppt_x</p:attrName>
                                        </p:attrNameLst>
                                      </p:cBhvr>
                                      <p:tavLst>
                                        <p:tav tm="0">
                                          <p:val>
                                            <p:strVal val="1+#ppt_w/2"/>
                                          </p:val>
                                        </p:tav>
                                        <p:tav tm="100000">
                                          <p:val>
                                            <p:strVal val="#ppt_x"/>
                                          </p:val>
                                        </p:tav>
                                      </p:tavLst>
                                    </p:anim>
                                    <p:anim calcmode="lin" valueType="num">
                                      <p:cBhvr additive="base">
                                        <p:cTn id="19" dur="300" fill="hold"/>
                                        <p:tgtEl>
                                          <p:spTgt spid="2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12"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300" fill="hold"/>
                                        <p:tgtEl>
                                          <p:spTgt spid="26"/>
                                        </p:tgtEl>
                                        <p:attrNameLst>
                                          <p:attrName>ppt_x</p:attrName>
                                        </p:attrNameLst>
                                      </p:cBhvr>
                                      <p:tavLst>
                                        <p:tav tm="0">
                                          <p:val>
                                            <p:strVal val="0-#ppt_w/2"/>
                                          </p:val>
                                        </p:tav>
                                        <p:tav tm="100000">
                                          <p:val>
                                            <p:strVal val="#ppt_x"/>
                                          </p:val>
                                        </p:tav>
                                      </p:tavLst>
                                    </p:anim>
                                    <p:anim calcmode="lin" valueType="num">
                                      <p:cBhvr additive="base">
                                        <p:cTn id="24" dur="300" fill="hold"/>
                                        <p:tgtEl>
                                          <p:spTgt spid="26"/>
                                        </p:tgtEl>
                                        <p:attrNameLst>
                                          <p:attrName>ppt_y</p:attrName>
                                        </p:attrNameLst>
                                      </p:cBhvr>
                                      <p:tavLst>
                                        <p:tav tm="0">
                                          <p:val>
                                            <p:strVal val="1+#ppt_h/2"/>
                                          </p:val>
                                        </p:tav>
                                        <p:tav tm="100000">
                                          <p:val>
                                            <p:strVal val="#ppt_y"/>
                                          </p:val>
                                        </p:tav>
                                      </p:tavLst>
                                    </p:anim>
                                  </p:childTnLst>
                                </p:cTn>
                              </p:par>
                            </p:childTnLst>
                          </p:cTn>
                        </p:par>
                        <p:par>
                          <p:cTn id="25" fill="hold">
                            <p:stCondLst>
                              <p:cond delay="1800"/>
                            </p:stCondLst>
                            <p:childTnLst>
                              <p:par>
                                <p:cTn id="26" presetID="2" presetClass="entr" presetSubtype="9"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300" fill="hold"/>
                                        <p:tgtEl>
                                          <p:spTgt spid="25"/>
                                        </p:tgtEl>
                                        <p:attrNameLst>
                                          <p:attrName>ppt_x</p:attrName>
                                        </p:attrNameLst>
                                      </p:cBhvr>
                                      <p:tavLst>
                                        <p:tav tm="0">
                                          <p:val>
                                            <p:strVal val="0-#ppt_w/2"/>
                                          </p:val>
                                        </p:tav>
                                        <p:tav tm="100000">
                                          <p:val>
                                            <p:strVal val="#ppt_x"/>
                                          </p:val>
                                        </p:tav>
                                      </p:tavLst>
                                    </p:anim>
                                    <p:anim calcmode="lin" valueType="num">
                                      <p:cBhvr additive="base">
                                        <p:cTn id="29" dur="300" fill="hold"/>
                                        <p:tgtEl>
                                          <p:spTgt spid="25"/>
                                        </p:tgtEl>
                                        <p:attrNameLst>
                                          <p:attrName>ppt_y</p:attrName>
                                        </p:attrNameLst>
                                      </p:cBhvr>
                                      <p:tavLst>
                                        <p:tav tm="0">
                                          <p:val>
                                            <p:strVal val="0-#ppt_h/2"/>
                                          </p:val>
                                        </p:tav>
                                        <p:tav tm="100000">
                                          <p:val>
                                            <p:strVal val="#ppt_y"/>
                                          </p:val>
                                        </p:tav>
                                      </p:tavLst>
                                    </p:anim>
                                  </p:childTnLst>
                                </p:cTn>
                              </p:par>
                            </p:childTnLst>
                          </p:cTn>
                        </p:par>
                        <p:par>
                          <p:cTn id="30" fill="hold">
                            <p:stCondLst>
                              <p:cond delay="2100"/>
                            </p:stCondLst>
                            <p:childTnLst>
                              <p:par>
                                <p:cTn id="31" presetID="2" presetClass="entr" presetSubtype="3"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300" fill="hold"/>
                                        <p:tgtEl>
                                          <p:spTgt spid="30"/>
                                        </p:tgtEl>
                                        <p:attrNameLst>
                                          <p:attrName>ppt_x</p:attrName>
                                        </p:attrNameLst>
                                      </p:cBhvr>
                                      <p:tavLst>
                                        <p:tav tm="0">
                                          <p:val>
                                            <p:strVal val="1+#ppt_w/2"/>
                                          </p:val>
                                        </p:tav>
                                        <p:tav tm="100000">
                                          <p:val>
                                            <p:strVal val="#ppt_x"/>
                                          </p:val>
                                        </p:tav>
                                      </p:tavLst>
                                    </p:anim>
                                    <p:anim calcmode="lin" valueType="num">
                                      <p:cBhvr additive="base">
                                        <p:cTn id="34" dur="300" fill="hold"/>
                                        <p:tgtEl>
                                          <p:spTgt spid="30"/>
                                        </p:tgtEl>
                                        <p:attrNameLst>
                                          <p:attrName>ppt_y</p:attrName>
                                        </p:attrNameLst>
                                      </p:cBhvr>
                                      <p:tavLst>
                                        <p:tav tm="0">
                                          <p:val>
                                            <p:strVal val="0-#ppt_h/2"/>
                                          </p:val>
                                        </p:tav>
                                        <p:tav tm="100000">
                                          <p:val>
                                            <p:strVal val="#ppt_y"/>
                                          </p:val>
                                        </p:tav>
                                      </p:tavLst>
                                    </p:anim>
                                  </p:childTnLst>
                                </p:cTn>
                              </p:par>
                            </p:childTnLst>
                          </p:cTn>
                        </p:par>
                        <p:par>
                          <p:cTn id="35" fill="hold">
                            <p:stCondLst>
                              <p:cond delay="2400"/>
                            </p:stCondLst>
                            <p:childTnLst>
                              <p:par>
                                <p:cTn id="36" presetID="42"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250"/>
                                        <p:tgtEl>
                                          <p:spTgt spid="32"/>
                                        </p:tgtEl>
                                      </p:cBhvr>
                                    </p:animEffect>
                                    <p:anim calcmode="lin" valueType="num">
                                      <p:cBhvr>
                                        <p:cTn id="39" dur="250" fill="hold"/>
                                        <p:tgtEl>
                                          <p:spTgt spid="32"/>
                                        </p:tgtEl>
                                        <p:attrNameLst>
                                          <p:attrName>ppt_x</p:attrName>
                                        </p:attrNameLst>
                                      </p:cBhvr>
                                      <p:tavLst>
                                        <p:tav tm="0">
                                          <p:val>
                                            <p:strVal val="#ppt_x"/>
                                          </p:val>
                                        </p:tav>
                                        <p:tav tm="100000">
                                          <p:val>
                                            <p:strVal val="#ppt_x"/>
                                          </p:val>
                                        </p:tav>
                                      </p:tavLst>
                                    </p:anim>
                                    <p:anim calcmode="lin" valueType="num">
                                      <p:cBhvr>
                                        <p:cTn id="40" dur="25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2650"/>
                            </p:stCondLst>
                            <p:childTnLst>
                              <p:par>
                                <p:cTn id="42" presetID="42"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250"/>
                                        <p:tgtEl>
                                          <p:spTgt spid="31"/>
                                        </p:tgtEl>
                                      </p:cBhvr>
                                    </p:animEffect>
                                    <p:anim calcmode="lin" valueType="num">
                                      <p:cBhvr>
                                        <p:cTn id="45" dur="250" fill="hold"/>
                                        <p:tgtEl>
                                          <p:spTgt spid="31"/>
                                        </p:tgtEl>
                                        <p:attrNameLst>
                                          <p:attrName>ppt_x</p:attrName>
                                        </p:attrNameLst>
                                      </p:cBhvr>
                                      <p:tavLst>
                                        <p:tav tm="0">
                                          <p:val>
                                            <p:strVal val="#ppt_x"/>
                                          </p:val>
                                        </p:tav>
                                        <p:tav tm="100000">
                                          <p:val>
                                            <p:strVal val="#ppt_x"/>
                                          </p:val>
                                        </p:tav>
                                      </p:tavLst>
                                    </p:anim>
                                    <p:anim calcmode="lin" valueType="num">
                                      <p:cBhvr>
                                        <p:cTn id="46" dur="250" fill="hold"/>
                                        <p:tgtEl>
                                          <p:spTgt spid="31"/>
                                        </p:tgtEl>
                                        <p:attrNameLst>
                                          <p:attrName>ppt_y</p:attrName>
                                        </p:attrNameLst>
                                      </p:cBhvr>
                                      <p:tavLst>
                                        <p:tav tm="0">
                                          <p:val>
                                            <p:strVal val="#ppt_y+.1"/>
                                          </p:val>
                                        </p:tav>
                                        <p:tav tm="100000">
                                          <p:val>
                                            <p:strVal val="#ppt_y"/>
                                          </p:val>
                                        </p:tav>
                                      </p:tavLst>
                                    </p:anim>
                                  </p:childTnLst>
                                </p:cTn>
                              </p:par>
                            </p:childTnLst>
                          </p:cTn>
                        </p:par>
                        <p:par>
                          <p:cTn id="47" fill="hold">
                            <p:stCondLst>
                              <p:cond delay="2900"/>
                            </p:stCondLst>
                            <p:childTnLst>
                              <p:par>
                                <p:cTn id="48" presetID="42"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250"/>
                                        <p:tgtEl>
                                          <p:spTgt spid="34"/>
                                        </p:tgtEl>
                                      </p:cBhvr>
                                    </p:animEffect>
                                    <p:anim calcmode="lin" valueType="num">
                                      <p:cBhvr>
                                        <p:cTn id="51" dur="250" fill="hold"/>
                                        <p:tgtEl>
                                          <p:spTgt spid="34"/>
                                        </p:tgtEl>
                                        <p:attrNameLst>
                                          <p:attrName>ppt_x</p:attrName>
                                        </p:attrNameLst>
                                      </p:cBhvr>
                                      <p:tavLst>
                                        <p:tav tm="0">
                                          <p:val>
                                            <p:strVal val="#ppt_x"/>
                                          </p:val>
                                        </p:tav>
                                        <p:tav tm="100000">
                                          <p:val>
                                            <p:strVal val="#ppt_x"/>
                                          </p:val>
                                        </p:tav>
                                      </p:tavLst>
                                    </p:anim>
                                    <p:anim calcmode="lin" valueType="num">
                                      <p:cBhvr>
                                        <p:cTn id="52" dur="250" fill="hold"/>
                                        <p:tgtEl>
                                          <p:spTgt spid="34"/>
                                        </p:tgtEl>
                                        <p:attrNameLst>
                                          <p:attrName>ppt_y</p:attrName>
                                        </p:attrNameLst>
                                      </p:cBhvr>
                                      <p:tavLst>
                                        <p:tav tm="0">
                                          <p:val>
                                            <p:strVal val="#ppt_y+.1"/>
                                          </p:val>
                                        </p:tav>
                                        <p:tav tm="100000">
                                          <p:val>
                                            <p:strVal val="#ppt_y"/>
                                          </p:val>
                                        </p:tav>
                                      </p:tavLst>
                                    </p:anim>
                                  </p:childTnLst>
                                </p:cTn>
                              </p:par>
                            </p:childTnLst>
                          </p:cTn>
                        </p:par>
                        <p:par>
                          <p:cTn id="53" fill="hold">
                            <p:stCondLst>
                              <p:cond delay="3150"/>
                            </p:stCondLst>
                            <p:childTnLst>
                              <p:par>
                                <p:cTn id="54" presetID="42"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50"/>
                                        <p:tgtEl>
                                          <p:spTgt spid="33"/>
                                        </p:tgtEl>
                                      </p:cBhvr>
                                    </p:animEffect>
                                    <p:anim calcmode="lin" valueType="num">
                                      <p:cBhvr>
                                        <p:cTn id="57" dur="250" fill="hold"/>
                                        <p:tgtEl>
                                          <p:spTgt spid="33"/>
                                        </p:tgtEl>
                                        <p:attrNameLst>
                                          <p:attrName>ppt_x</p:attrName>
                                        </p:attrNameLst>
                                      </p:cBhvr>
                                      <p:tavLst>
                                        <p:tav tm="0">
                                          <p:val>
                                            <p:strVal val="#ppt_x"/>
                                          </p:val>
                                        </p:tav>
                                        <p:tav tm="100000">
                                          <p:val>
                                            <p:strVal val="#ppt_x"/>
                                          </p:val>
                                        </p:tav>
                                      </p:tavLst>
                                    </p:anim>
                                    <p:anim calcmode="lin" valueType="num">
                                      <p:cBhvr>
                                        <p:cTn id="58" dur="250" fill="hold"/>
                                        <p:tgtEl>
                                          <p:spTgt spid="33"/>
                                        </p:tgtEl>
                                        <p:attrNameLst>
                                          <p:attrName>ppt_y</p:attrName>
                                        </p:attrNameLst>
                                      </p:cBhvr>
                                      <p:tavLst>
                                        <p:tav tm="0">
                                          <p:val>
                                            <p:strVal val="#ppt_y+.1"/>
                                          </p:val>
                                        </p:tav>
                                        <p:tav tm="100000">
                                          <p:val>
                                            <p:strVal val="#ppt_y"/>
                                          </p:val>
                                        </p:tav>
                                      </p:tavLst>
                                    </p:anim>
                                  </p:childTnLst>
                                </p:cTn>
                              </p:par>
                            </p:childTnLst>
                          </p:cTn>
                        </p:par>
                        <p:par>
                          <p:cTn id="59" fill="hold">
                            <p:stCondLst>
                              <p:cond delay="3400"/>
                            </p:stCondLst>
                            <p:childTnLst>
                              <p:par>
                                <p:cTn id="60" presetID="6" presetClass="entr" presetSubtype="32"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circle(out)">
                                      <p:cBhvr>
                                        <p:cTn id="62" dur="500"/>
                                        <p:tgtEl>
                                          <p:spTgt spid="13"/>
                                        </p:tgtEl>
                                      </p:cBhvr>
                                    </p:animEffect>
                                  </p:childTnLst>
                                </p:cTn>
                              </p:par>
                              <p:par>
                                <p:cTn id="63" presetID="6" presetClass="entr" presetSubtype="32"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circle(out)">
                                      <p:cBhvr>
                                        <p:cTn id="65" dur="500"/>
                                        <p:tgtEl>
                                          <p:spTgt spid="16"/>
                                        </p:tgtEl>
                                      </p:cBhvr>
                                    </p:animEffect>
                                  </p:childTnLst>
                                </p:cTn>
                              </p:par>
                              <p:par>
                                <p:cTn id="66" presetID="6" presetClass="entr" presetSubtype="32"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circle(out)">
                                      <p:cBhvr>
                                        <p:cTn id="68" dur="500"/>
                                        <p:tgtEl>
                                          <p:spTgt spid="14"/>
                                        </p:tgtEl>
                                      </p:cBhvr>
                                    </p:animEffect>
                                  </p:childTnLst>
                                </p:cTn>
                              </p:par>
                              <p:par>
                                <p:cTn id="69" presetID="6" presetClass="entr" presetSubtype="32"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circle(out)">
                                      <p:cBhvr>
                                        <p:cTn id="71" dur="500"/>
                                        <p:tgtEl>
                                          <p:spTgt spid="15"/>
                                        </p:tgtEl>
                                      </p:cBhvr>
                                    </p:animEffect>
                                  </p:childTnLst>
                                </p:cTn>
                              </p:par>
                            </p:childTnLst>
                          </p:cTn>
                        </p:par>
                        <p:par>
                          <p:cTn id="72" fill="hold">
                            <p:stCondLst>
                              <p:cond delay="390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17"/>
                                        </p:tgtEl>
                                        <p:attrNameLst>
                                          <p:attrName>style.visibility</p:attrName>
                                        </p:attrNameLst>
                                      </p:cBhvr>
                                      <p:to>
                                        <p:strVal val="visible"/>
                                      </p:to>
                                    </p:set>
                                    <p:anim calcmode="lin" valueType="num">
                                      <p:cBhvr>
                                        <p:cTn id="75" dur="25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76" dur="250" fill="hold"/>
                                        <p:tgtEl>
                                          <p:spTgt spid="17"/>
                                        </p:tgtEl>
                                        <p:attrNameLst>
                                          <p:attrName>ppt_y</p:attrName>
                                        </p:attrNameLst>
                                      </p:cBhvr>
                                      <p:tavLst>
                                        <p:tav tm="0">
                                          <p:val>
                                            <p:strVal val="#ppt_y"/>
                                          </p:val>
                                        </p:tav>
                                        <p:tav tm="100000">
                                          <p:val>
                                            <p:strVal val="#ppt_y"/>
                                          </p:val>
                                        </p:tav>
                                      </p:tavLst>
                                    </p:anim>
                                    <p:anim calcmode="lin" valueType="num">
                                      <p:cBhvr>
                                        <p:cTn id="77" dur="25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78" dur="25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9" dur="250" tmFilter="0,0; .5, 1; 1, 1"/>
                                        <p:tgtEl>
                                          <p:spTgt spid="17"/>
                                        </p:tgtEl>
                                      </p:cBhvr>
                                    </p:animEffect>
                                  </p:childTnLst>
                                </p:cTn>
                              </p:par>
                              <p:par>
                                <p:cTn id="80" presetID="41" presetClass="entr" presetSubtype="0" fill="hold" grpId="0" nodeType="withEffect">
                                  <p:stCondLst>
                                    <p:cond delay="0"/>
                                  </p:stCondLst>
                                  <p:iterate type="lt">
                                    <p:tmPct val="10000"/>
                                  </p:iterate>
                                  <p:childTnLst>
                                    <p:set>
                                      <p:cBhvr>
                                        <p:cTn id="81" dur="1" fill="hold">
                                          <p:stCondLst>
                                            <p:cond delay="0"/>
                                          </p:stCondLst>
                                        </p:cTn>
                                        <p:tgtEl>
                                          <p:spTgt spid="19"/>
                                        </p:tgtEl>
                                        <p:attrNameLst>
                                          <p:attrName>style.visibility</p:attrName>
                                        </p:attrNameLst>
                                      </p:cBhvr>
                                      <p:to>
                                        <p:strVal val="visible"/>
                                      </p:to>
                                    </p:set>
                                    <p:anim calcmode="lin" valueType="num">
                                      <p:cBhvr>
                                        <p:cTn id="82" dur="25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3" dur="250" fill="hold"/>
                                        <p:tgtEl>
                                          <p:spTgt spid="19"/>
                                        </p:tgtEl>
                                        <p:attrNameLst>
                                          <p:attrName>ppt_y</p:attrName>
                                        </p:attrNameLst>
                                      </p:cBhvr>
                                      <p:tavLst>
                                        <p:tav tm="0">
                                          <p:val>
                                            <p:strVal val="#ppt_y"/>
                                          </p:val>
                                        </p:tav>
                                        <p:tav tm="100000">
                                          <p:val>
                                            <p:strVal val="#ppt_y"/>
                                          </p:val>
                                        </p:tav>
                                      </p:tavLst>
                                    </p:anim>
                                    <p:anim calcmode="lin" valueType="num">
                                      <p:cBhvr>
                                        <p:cTn id="84" dur="25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85" dur="25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86" dur="250" tmFilter="0,0; .5, 1; 1, 1"/>
                                        <p:tgtEl>
                                          <p:spTgt spid="19"/>
                                        </p:tgtEl>
                                      </p:cBhvr>
                                    </p:animEffect>
                                  </p:childTnLst>
                                </p:cTn>
                              </p:par>
                              <p:par>
                                <p:cTn id="87" presetID="41" presetClass="entr" presetSubtype="0" fill="hold" grpId="0" nodeType="withEffect">
                                  <p:stCondLst>
                                    <p:cond delay="0"/>
                                  </p:stCondLst>
                                  <p:iterate type="lt">
                                    <p:tmPct val="10000"/>
                                  </p:iterate>
                                  <p:childTnLst>
                                    <p:set>
                                      <p:cBhvr>
                                        <p:cTn id="88" dur="1" fill="hold">
                                          <p:stCondLst>
                                            <p:cond delay="0"/>
                                          </p:stCondLst>
                                        </p:cTn>
                                        <p:tgtEl>
                                          <p:spTgt spid="18"/>
                                        </p:tgtEl>
                                        <p:attrNameLst>
                                          <p:attrName>style.visibility</p:attrName>
                                        </p:attrNameLst>
                                      </p:cBhvr>
                                      <p:to>
                                        <p:strVal val="visible"/>
                                      </p:to>
                                    </p:set>
                                    <p:anim calcmode="lin" valueType="num">
                                      <p:cBhvr>
                                        <p:cTn id="89" dur="25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18"/>
                                        </p:tgtEl>
                                        <p:attrNameLst>
                                          <p:attrName>ppt_y</p:attrName>
                                        </p:attrNameLst>
                                      </p:cBhvr>
                                      <p:tavLst>
                                        <p:tav tm="0">
                                          <p:val>
                                            <p:strVal val="#ppt_y"/>
                                          </p:val>
                                        </p:tav>
                                        <p:tav tm="100000">
                                          <p:val>
                                            <p:strVal val="#ppt_y"/>
                                          </p:val>
                                        </p:tav>
                                      </p:tavLst>
                                    </p:anim>
                                    <p:anim calcmode="lin" valueType="num">
                                      <p:cBhvr>
                                        <p:cTn id="91" dur="25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18"/>
                                        </p:tgtEl>
                                      </p:cBhvr>
                                    </p:animEffect>
                                  </p:childTnLst>
                                </p:cTn>
                              </p:par>
                              <p:par>
                                <p:cTn id="94" presetID="41" presetClass="entr" presetSubtype="0" fill="hold" grpId="0" nodeType="withEffect">
                                  <p:stCondLst>
                                    <p:cond delay="0"/>
                                  </p:stCondLst>
                                  <p:iterate type="lt">
                                    <p:tmPct val="10000"/>
                                  </p:iterate>
                                  <p:childTnLst>
                                    <p:set>
                                      <p:cBhvr>
                                        <p:cTn id="95" dur="1" fill="hold">
                                          <p:stCondLst>
                                            <p:cond delay="0"/>
                                          </p:stCondLst>
                                        </p:cTn>
                                        <p:tgtEl>
                                          <p:spTgt spid="20"/>
                                        </p:tgtEl>
                                        <p:attrNameLst>
                                          <p:attrName>style.visibility</p:attrName>
                                        </p:attrNameLst>
                                      </p:cBhvr>
                                      <p:to>
                                        <p:strVal val="visible"/>
                                      </p:to>
                                    </p:set>
                                    <p:anim calcmode="lin" valueType="num">
                                      <p:cBhvr>
                                        <p:cTn id="96" dur="25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97" dur="250" fill="hold"/>
                                        <p:tgtEl>
                                          <p:spTgt spid="20"/>
                                        </p:tgtEl>
                                        <p:attrNameLst>
                                          <p:attrName>ppt_y</p:attrName>
                                        </p:attrNameLst>
                                      </p:cBhvr>
                                      <p:tavLst>
                                        <p:tav tm="0">
                                          <p:val>
                                            <p:strVal val="#ppt_y"/>
                                          </p:val>
                                        </p:tav>
                                        <p:tav tm="100000">
                                          <p:val>
                                            <p:strVal val="#ppt_y"/>
                                          </p:val>
                                        </p:tav>
                                      </p:tavLst>
                                    </p:anim>
                                    <p:anim calcmode="lin" valueType="num">
                                      <p:cBhvr>
                                        <p:cTn id="98" dur="25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99" dur="25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250" tmFilter="0,0; .5, 1; 1, 1"/>
                                        <p:tgtEl>
                                          <p:spTgt spid="20"/>
                                        </p:tgtEl>
                                      </p:cBhvr>
                                    </p:animEffect>
                                  </p:childTnLst>
                                </p:cTn>
                              </p:par>
                            </p:childTnLst>
                          </p:cTn>
                        </p:par>
                        <p:par>
                          <p:cTn id="101" fill="hold">
                            <p:stCondLst>
                              <p:cond delay="4375"/>
                            </p:stCondLst>
                            <p:childTnLst>
                              <p:par>
                                <p:cTn id="102" presetID="10" presetClass="entr" presetSubtype="0"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wipe(left)">
                                      <p:cBhvr>
                                        <p:cTn id="116" dur="500"/>
                                        <p:tgtEl>
                                          <p:spTgt spid="36"/>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left)">
                                      <p:cBhvr>
                                        <p:cTn id="119" dur="500"/>
                                        <p:tgtEl>
                                          <p:spTgt spid="37"/>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wipe(left)">
                                      <p:cBhvr>
                                        <p:cTn id="122" dur="500"/>
                                        <p:tgtEl>
                                          <p:spTgt spid="38"/>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wipe(left)">
                                      <p:cBhvr>
                                        <p:cTn id="1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1" grpId="0"/>
      <p:bldP spid="34" grpId="0"/>
      <p:bldP spid="9" grpId="0"/>
      <p:bldP spid="10" grpId="0"/>
      <p:bldP spid="11" grpId="0" animBg="1"/>
      <p:bldP spid="13" grpId="0" animBg="1"/>
      <p:bldP spid="14" grpId="0" animBg="1"/>
      <p:bldP spid="15" grpId="0" animBg="1"/>
      <p:bldP spid="16" grpId="0" animBg="1"/>
      <p:bldP spid="17" grpId="0"/>
      <p:bldP spid="18" grpId="0"/>
      <p:bldP spid="19" grpId="0"/>
      <p:bldP spid="20" grpId="0"/>
      <p:bldP spid="21" grpId="0"/>
      <p:bldP spid="22" grpId="0"/>
      <p:bldP spid="23" grpId="0"/>
      <p:bldP spid="24" grpId="0"/>
      <p:bldP spid="36" grpId="0"/>
      <p:bldP spid="37" grpId="0"/>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2E1F28-6342-4185-97D4-CFA642858D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1076" y="0"/>
            <a:ext cx="9179169" cy="6858000"/>
          </a:xfrm>
          <a:prstGeom prst="rect">
            <a:avLst/>
          </a:prstGeom>
        </p:spPr>
      </p:pic>
      <p:sp>
        <p:nvSpPr>
          <p:cNvPr id="13" name="Rectangle 12">
            <a:extLst>
              <a:ext uri="{FF2B5EF4-FFF2-40B4-BE49-F238E27FC236}">
                <a16:creationId xmlns:a16="http://schemas.microsoft.com/office/drawing/2014/main" id="{D03212CC-6042-48CC-BDA0-329086838C2A}"/>
              </a:ext>
            </a:extLst>
          </p:cNvPr>
          <p:cNvSpPr/>
          <p:nvPr/>
        </p:nvSpPr>
        <p:spPr>
          <a:xfrm>
            <a:off x="4032737" y="0"/>
            <a:ext cx="4898150" cy="6858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B702D2E4-27F6-45C6-B7E9-A6BA3A5D404E}"/>
              </a:ext>
            </a:extLst>
          </p:cNvPr>
          <p:cNvSpPr txBox="1"/>
          <p:nvPr/>
        </p:nvSpPr>
        <p:spPr>
          <a:xfrm>
            <a:off x="3957539" y="1415494"/>
            <a:ext cx="4898150" cy="4524315"/>
          </a:xfrm>
          <a:prstGeom prst="rect">
            <a:avLst/>
          </a:prstGeom>
          <a:noFill/>
        </p:spPr>
        <p:txBody>
          <a:bodyPr wrap="square" rtlCol="0">
            <a:spAutoFit/>
          </a:bodyPr>
          <a:lstStyle/>
          <a:p>
            <a:pPr algn="ctr"/>
            <a:r>
              <a:rPr lang="en-US" altLang="zh-CN" b="1" dirty="0">
                <a:latin typeface="Bahnschrift SemiBold" panose="020B0502040204020203" pitchFamily="34" charset="0"/>
              </a:rPr>
              <a:t>By the rude bridge that arched the flood,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Their flag to April’s breeze unfurled,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Here once the embattled farmers stood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And fired the shot heard round the world.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The foe long since in silence slept;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Alike the conqueror silent sleeps;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And Time the ruined bridge has swept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Down the dark stream which seaward creeps.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On this green bank, by this soft stream,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We set today a votive stone;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That memory may their deed redeem,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When, like our sires, our sons are gone.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Spirit, that made those heroes dare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To die, and leave their children free,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Bid Time and Nature gently spare </a:t>
            </a:r>
            <a:endParaRPr lang="en-US" altLang="zh-CN" dirty="0">
              <a:latin typeface="Bahnschrift SemiBold" panose="020B0502040204020203" pitchFamily="34" charset="0"/>
            </a:endParaRPr>
          </a:p>
          <a:p>
            <a:pPr algn="ctr"/>
            <a:r>
              <a:rPr lang="en-US" altLang="zh-CN" b="1" dirty="0">
                <a:latin typeface="Bahnschrift SemiBold" panose="020B0502040204020203" pitchFamily="34" charset="0"/>
              </a:rPr>
              <a:t>  The shaft we raise to them and thee.</a:t>
            </a:r>
            <a:endParaRPr lang="en-US" altLang="zh-CN" dirty="0">
              <a:latin typeface="Bahnschrift SemiBold" panose="020B0502040204020203" pitchFamily="34" charset="0"/>
            </a:endParaRPr>
          </a:p>
        </p:txBody>
      </p:sp>
      <p:sp>
        <p:nvSpPr>
          <p:cNvPr id="14" name="TextBox 13">
            <a:extLst>
              <a:ext uri="{FF2B5EF4-FFF2-40B4-BE49-F238E27FC236}">
                <a16:creationId xmlns:a16="http://schemas.microsoft.com/office/drawing/2014/main" id="{1EAFDA30-B193-4305-849D-48CD8A3C6905}"/>
              </a:ext>
            </a:extLst>
          </p:cNvPr>
          <p:cNvSpPr txBox="1"/>
          <p:nvPr/>
        </p:nvSpPr>
        <p:spPr>
          <a:xfrm rot="5400000">
            <a:off x="1135928" y="3290928"/>
            <a:ext cx="6540751" cy="1569660"/>
          </a:xfrm>
          <a:prstGeom prst="rect">
            <a:avLst/>
          </a:prstGeom>
          <a:noFill/>
        </p:spPr>
        <p:txBody>
          <a:bodyPr wrap="square" rtlCol="0">
            <a:spAutoFit/>
          </a:bodyPr>
          <a:lstStyle/>
          <a:p>
            <a:r>
              <a:rPr lang="en-US" altLang="zh-CN" sz="9600" dirty="0">
                <a:gradFill flip="none" rotWithShape="1">
                  <a:gsLst>
                    <a:gs pos="100000">
                      <a:srgbClr val="ED4749"/>
                    </a:gs>
                    <a:gs pos="0">
                      <a:srgbClr val="F3B572">
                        <a:alpha val="43000"/>
                      </a:srgbClr>
                    </a:gs>
                  </a:gsLst>
                  <a:lin ang="16200000" scaled="1"/>
                  <a:tileRect/>
                </a:gradFill>
                <a:latin typeface="Bahnschrift SemiBold" panose="020B0502040204020203" pitchFamily="34" charset="0"/>
              </a:rPr>
              <a:t>Summary</a:t>
            </a:r>
            <a:endParaRPr lang="zh-CN" altLang="en-US" sz="9600" dirty="0">
              <a:gradFill flip="none" rotWithShape="1">
                <a:gsLst>
                  <a:gs pos="100000">
                    <a:srgbClr val="ED4749"/>
                  </a:gs>
                  <a:gs pos="0">
                    <a:srgbClr val="F3B572">
                      <a:alpha val="43000"/>
                    </a:srgbClr>
                  </a:gs>
                </a:gsLst>
                <a:lin ang="16200000" scaled="1"/>
                <a:tileRect/>
              </a:gradFill>
              <a:latin typeface="Bahnschrift SemiBold" panose="020B0502040204020203" pitchFamily="34" charset="0"/>
            </a:endParaRPr>
          </a:p>
        </p:txBody>
      </p:sp>
      <p:sp>
        <p:nvSpPr>
          <p:cNvPr id="11" name="Rectangle 10">
            <a:extLst>
              <a:ext uri="{FF2B5EF4-FFF2-40B4-BE49-F238E27FC236}">
                <a16:creationId xmlns:a16="http://schemas.microsoft.com/office/drawing/2014/main" id="{2A80D7FA-78C1-479B-83A5-D9984C851BC1}"/>
              </a:ext>
            </a:extLst>
          </p:cNvPr>
          <p:cNvSpPr/>
          <p:nvPr/>
        </p:nvSpPr>
        <p:spPr>
          <a:xfrm>
            <a:off x="-29931" y="0"/>
            <a:ext cx="4062669"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a:extLst>
              <a:ext uri="{FF2B5EF4-FFF2-40B4-BE49-F238E27FC236}">
                <a16:creationId xmlns:a16="http://schemas.microsoft.com/office/drawing/2014/main" id="{5EC3C980-561C-4167-8487-57B42B8FDF4C}"/>
              </a:ext>
            </a:extLst>
          </p:cNvPr>
          <p:cNvSpPr/>
          <p:nvPr/>
        </p:nvSpPr>
        <p:spPr>
          <a:xfrm>
            <a:off x="128094" y="2371242"/>
            <a:ext cx="3754247" cy="4278094"/>
          </a:xfrm>
          <a:prstGeom prst="rect">
            <a:avLst/>
          </a:prstGeom>
        </p:spPr>
        <p:txBody>
          <a:bodyPr wrap="square">
            <a:spAutoFit/>
          </a:bodyPr>
          <a:lstStyle/>
          <a:p>
            <a:pPr algn="just">
              <a:spcAft>
                <a:spcPts val="1600"/>
              </a:spcAft>
            </a:pPr>
            <a:r>
              <a:rPr lang="en-US" altLang="zh-CN" sz="1600" dirty="0">
                <a:solidFill>
                  <a:schemeClr val="bg2"/>
                </a:solidFill>
                <a:latin typeface="Bahnschrift SemiLight" panose="020B0502040204020203" pitchFamily="34" charset="0"/>
              </a:rPr>
              <a:t>This is undeniably one of Emerson’s more famous works. It was first released to the public on July 4th, 1837 to commemorate the battle of Lexington and Concord. The setting of the poem show the Soldiers on the bridge fearless to what comes. The flag to the April’s breeze Unfurled represent their own bravery and fearlessness to what is to come. The shot heard around the world in inarguably what this poem is famously known for. This shot was the first shot from the British attacking American soldiers. In later times the term was brought back for the Assassination Archduke Franz Ferdinand in 1914.</a:t>
            </a:r>
          </a:p>
        </p:txBody>
      </p:sp>
      <p:sp>
        <p:nvSpPr>
          <p:cNvPr id="6" name="TextBox 5">
            <a:extLst>
              <a:ext uri="{FF2B5EF4-FFF2-40B4-BE49-F238E27FC236}">
                <a16:creationId xmlns:a16="http://schemas.microsoft.com/office/drawing/2014/main" id="{84ECC3FC-A1EF-413C-A1E5-0D34B28BC9CB}"/>
              </a:ext>
            </a:extLst>
          </p:cNvPr>
          <p:cNvSpPr txBox="1"/>
          <p:nvPr/>
        </p:nvSpPr>
        <p:spPr>
          <a:xfrm>
            <a:off x="-261151" y="396309"/>
            <a:ext cx="4525108" cy="646331"/>
          </a:xfrm>
          <a:prstGeom prst="rect">
            <a:avLst/>
          </a:prstGeom>
          <a:noFill/>
        </p:spPr>
        <p:txBody>
          <a:bodyPr wrap="square" rtlCol="0">
            <a:spAutoFit/>
          </a:bodyPr>
          <a:lstStyle/>
          <a:p>
            <a:pPr algn="ctr"/>
            <a:r>
              <a:rPr lang="en-US" altLang="zh-CN" sz="3600" dirty="0">
                <a:solidFill>
                  <a:schemeClr val="bg2"/>
                </a:solidFill>
                <a:latin typeface="Bahnschrift SemiBold" panose="020B0502040204020203" pitchFamily="34" charset="0"/>
              </a:rPr>
              <a:t>The Concord Hymn</a:t>
            </a:r>
            <a:endParaRPr lang="zh-CN" altLang="en-US" sz="3600" dirty="0">
              <a:solidFill>
                <a:schemeClr val="bg2"/>
              </a:solidFill>
              <a:latin typeface="Bahnschrift SemiBold" panose="020B0502040204020203" pitchFamily="34" charset="0"/>
            </a:endParaRPr>
          </a:p>
        </p:txBody>
      </p:sp>
      <p:sp>
        <p:nvSpPr>
          <p:cNvPr id="9" name="TextBox 8">
            <a:extLst>
              <a:ext uri="{FF2B5EF4-FFF2-40B4-BE49-F238E27FC236}">
                <a16:creationId xmlns:a16="http://schemas.microsoft.com/office/drawing/2014/main" id="{9E654E88-C6F3-4BEE-BA9A-E0119A42599F}"/>
              </a:ext>
            </a:extLst>
          </p:cNvPr>
          <p:cNvSpPr txBox="1"/>
          <p:nvPr/>
        </p:nvSpPr>
        <p:spPr>
          <a:xfrm>
            <a:off x="73913" y="1024383"/>
            <a:ext cx="3796704" cy="523220"/>
          </a:xfrm>
          <a:prstGeom prst="rect">
            <a:avLst/>
          </a:prstGeom>
          <a:noFill/>
        </p:spPr>
        <p:txBody>
          <a:bodyPr wrap="square" rtlCol="0">
            <a:spAutoFit/>
          </a:bodyPr>
          <a:lstStyle/>
          <a:p>
            <a:pPr algn="ctr"/>
            <a:r>
              <a:rPr lang="en-US" altLang="zh-CN" sz="1400" i="1" dirty="0">
                <a:solidFill>
                  <a:schemeClr val="bg2"/>
                </a:solidFill>
              </a:rPr>
              <a:t>Sung at the Completion of the Battle Monument, July 4, 1837</a:t>
            </a:r>
            <a:endParaRPr lang="zh-CN" altLang="en-US" sz="1400" dirty="0">
              <a:solidFill>
                <a:schemeClr val="bg2"/>
              </a:solidFill>
            </a:endParaRPr>
          </a:p>
        </p:txBody>
      </p:sp>
      <p:sp>
        <p:nvSpPr>
          <p:cNvPr id="15" name="TextBox 14">
            <a:extLst>
              <a:ext uri="{FF2B5EF4-FFF2-40B4-BE49-F238E27FC236}">
                <a16:creationId xmlns:a16="http://schemas.microsoft.com/office/drawing/2014/main" id="{6ED7BAE1-8DA7-4C64-9B63-05D85680B513}"/>
              </a:ext>
            </a:extLst>
          </p:cNvPr>
          <p:cNvSpPr txBox="1"/>
          <p:nvPr/>
        </p:nvSpPr>
        <p:spPr>
          <a:xfrm>
            <a:off x="445247" y="1694133"/>
            <a:ext cx="3281073" cy="307777"/>
          </a:xfrm>
          <a:prstGeom prst="rect">
            <a:avLst/>
          </a:prstGeom>
          <a:noFill/>
        </p:spPr>
        <p:txBody>
          <a:bodyPr wrap="square" rtlCol="0">
            <a:spAutoFit/>
          </a:bodyPr>
          <a:lstStyle/>
          <a:p>
            <a:r>
              <a:rPr lang="en-US" altLang="zh-CN" sz="1400" spc="300" dirty="0">
                <a:solidFill>
                  <a:schemeClr val="bg2"/>
                </a:solidFill>
                <a:latin typeface="Bahnschrift SemiLight" panose="020B0502040204020203" pitchFamily="34" charset="0"/>
              </a:rPr>
              <a:t>Presented by </a:t>
            </a:r>
            <a:r>
              <a:rPr lang="en-US" altLang="zh-CN" sz="1400" b="1" spc="300" dirty="0">
                <a:solidFill>
                  <a:schemeClr val="bg2"/>
                </a:solidFill>
                <a:latin typeface="Bahnschrift SemiLight" panose="020B0502040204020203" pitchFamily="34" charset="0"/>
              </a:rPr>
              <a:t>Nick Richard</a:t>
            </a:r>
            <a:endParaRPr lang="zh-CN" altLang="en-US" sz="1400" b="1" spc="300" dirty="0">
              <a:solidFill>
                <a:schemeClr val="bg2"/>
              </a:solidFill>
              <a:latin typeface="Bahnschrift SemiLight" panose="020B0502040204020203" pitchFamily="34" charset="0"/>
            </a:endParaRPr>
          </a:p>
        </p:txBody>
      </p:sp>
    </p:spTree>
    <p:extLst>
      <p:ext uri="{BB962C8B-B14F-4D97-AF65-F5344CB8AC3E}">
        <p14:creationId xmlns:p14="http://schemas.microsoft.com/office/powerpoint/2010/main" val="30596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500"/>
                            </p:stCondLst>
                            <p:childTnLst>
                              <p:par>
                                <p:cTn id="26" presetID="2" presetClass="entr" presetSubtype="8"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P spid="14" grpId="0"/>
      <p:bldP spid="5" grpId="0"/>
      <p:bldP spid="6" grpId="0"/>
      <p:bldP spid="9"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E5F9C5-ADA1-47F2-8F4D-E9BE4A23E2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287000" cy="6858000"/>
          </a:xfrm>
          <a:prstGeom prst="rect">
            <a:avLst/>
          </a:prstGeom>
        </p:spPr>
      </p:pic>
      <p:sp>
        <p:nvSpPr>
          <p:cNvPr id="10" name="Rectangle 9">
            <a:extLst>
              <a:ext uri="{FF2B5EF4-FFF2-40B4-BE49-F238E27FC236}">
                <a16:creationId xmlns:a16="http://schemas.microsoft.com/office/drawing/2014/main" id="{1BDC4336-6009-4335-98DA-32E87880B4DF}"/>
              </a:ext>
            </a:extLst>
          </p:cNvPr>
          <p:cNvSpPr/>
          <p:nvPr/>
        </p:nvSpPr>
        <p:spPr>
          <a:xfrm>
            <a:off x="-10715" y="0"/>
            <a:ext cx="9483969" cy="685800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a:extLst>
              <a:ext uri="{FF2B5EF4-FFF2-40B4-BE49-F238E27FC236}">
                <a16:creationId xmlns:a16="http://schemas.microsoft.com/office/drawing/2014/main" id="{CACA2286-766B-4C9B-8821-393E304A745D}"/>
              </a:ext>
            </a:extLst>
          </p:cNvPr>
          <p:cNvSpPr/>
          <p:nvPr/>
        </p:nvSpPr>
        <p:spPr>
          <a:xfrm>
            <a:off x="9483969" y="0"/>
            <a:ext cx="270803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F0C74B33-50D5-4E94-956B-2DF2118A715F}"/>
              </a:ext>
            </a:extLst>
          </p:cNvPr>
          <p:cNvSpPr txBox="1"/>
          <p:nvPr/>
        </p:nvSpPr>
        <p:spPr>
          <a:xfrm>
            <a:off x="10513585" y="-134865"/>
            <a:ext cx="2519450" cy="3770263"/>
          </a:xfrm>
          <a:prstGeom prst="rect">
            <a:avLst/>
          </a:prstGeom>
          <a:noFill/>
        </p:spPr>
        <p:txBody>
          <a:bodyPr wrap="square" rtlCol="0">
            <a:spAutoFit/>
          </a:bodyPr>
          <a:lstStyle/>
          <a:p>
            <a:r>
              <a:rPr lang="en-US" altLang="zh-CN" sz="23900" dirty="0">
                <a:solidFill>
                  <a:schemeClr val="accent2">
                    <a:lumMod val="20000"/>
                    <a:lumOff val="80000"/>
                    <a:alpha val="55000"/>
                  </a:schemeClr>
                </a:solidFill>
                <a:latin typeface="Bahnschrift SemiBold" panose="020B0502040204020203" pitchFamily="34" charset="0"/>
              </a:rPr>
              <a:t>D</a:t>
            </a:r>
            <a:endParaRPr lang="zh-CN" altLang="en-US" sz="23900" dirty="0">
              <a:solidFill>
                <a:schemeClr val="accent2">
                  <a:lumMod val="20000"/>
                  <a:lumOff val="80000"/>
                  <a:alpha val="55000"/>
                </a:schemeClr>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9E9DA407-9DD9-4C65-8DE4-37DC25B26260}"/>
              </a:ext>
            </a:extLst>
          </p:cNvPr>
          <p:cNvSpPr txBox="1"/>
          <p:nvPr/>
        </p:nvSpPr>
        <p:spPr>
          <a:xfrm>
            <a:off x="3169811" y="2998113"/>
            <a:ext cx="5805487" cy="1754326"/>
          </a:xfrm>
          <a:prstGeom prst="rect">
            <a:avLst/>
          </a:prstGeom>
          <a:noFill/>
        </p:spPr>
        <p:txBody>
          <a:bodyPr wrap="square" rtlCol="0">
            <a:spAutoFit/>
          </a:bodyPr>
          <a:lstStyle/>
          <a:p>
            <a:r>
              <a:rPr lang="en-US" altLang="zh-CN" b="1" dirty="0">
                <a:solidFill>
                  <a:schemeClr val="bg1"/>
                </a:solidFill>
                <a:latin typeface="Bahnschrift SemiLight" panose="020B0502040204020203" pitchFamily="34" charset="0"/>
              </a:rPr>
              <a:t>Self-Reliance</a:t>
            </a:r>
            <a:r>
              <a:rPr lang="en-US" altLang="zh-CN" dirty="0">
                <a:solidFill>
                  <a:schemeClr val="bg1"/>
                </a:solidFill>
                <a:latin typeface="Bahnschrift SemiLight" panose="020B0502040204020203" pitchFamily="34" charset="0"/>
              </a:rPr>
              <a:t> is Emerson's complete interpretation of how so many actions committed by man is made by the actions of the past, other people, and their religion. Put simply, conformity is wrong. Emerson truly details how man only succeeds if he takes action for himself and realizing the greatness in him not in others.</a:t>
            </a:r>
            <a:endParaRPr lang="zh-CN" altLang="en-US" dirty="0">
              <a:solidFill>
                <a:schemeClr val="bg1"/>
              </a:solidFill>
              <a:latin typeface="Bahnschrift SemiLight" panose="020B0502040204020203" pitchFamily="34" charset="0"/>
            </a:endParaRPr>
          </a:p>
        </p:txBody>
      </p:sp>
      <p:sp>
        <p:nvSpPr>
          <p:cNvPr id="5" name="TextBox 4">
            <a:extLst>
              <a:ext uri="{FF2B5EF4-FFF2-40B4-BE49-F238E27FC236}">
                <a16:creationId xmlns:a16="http://schemas.microsoft.com/office/drawing/2014/main" id="{09D4A52A-5628-40B1-9648-5B2FE3882403}"/>
              </a:ext>
            </a:extLst>
          </p:cNvPr>
          <p:cNvSpPr txBox="1"/>
          <p:nvPr/>
        </p:nvSpPr>
        <p:spPr>
          <a:xfrm>
            <a:off x="9605596" y="3740332"/>
            <a:ext cx="2579077" cy="1323439"/>
          </a:xfrm>
          <a:prstGeom prst="rect">
            <a:avLst/>
          </a:prstGeom>
          <a:noFill/>
        </p:spPr>
        <p:txBody>
          <a:bodyPr wrap="square" rtlCol="0">
            <a:spAutoFit/>
          </a:bodyPr>
          <a:lstStyle/>
          <a:p>
            <a:r>
              <a:rPr lang="en-US" altLang="zh-CN" sz="2000" b="1" dirty="0">
                <a:solidFill>
                  <a:srgbClr val="3D1C05"/>
                </a:solidFill>
                <a:latin typeface="Bahnschrift SemiLight" panose="020B0502040204020203" pitchFamily="34" charset="0"/>
              </a:rPr>
              <a:t>Self-reliance</a:t>
            </a:r>
            <a:r>
              <a:rPr lang="en-US" altLang="zh-CN" sz="2000" dirty="0">
                <a:solidFill>
                  <a:srgbClr val="3D1C05"/>
                </a:solidFill>
                <a:latin typeface="Bahnschrift SemiLight" panose="020B0502040204020203" pitchFamily="34" charset="0"/>
              </a:rPr>
              <a:t> on one's own powers and resources rather than those of others</a:t>
            </a:r>
            <a:endParaRPr lang="zh-CN" altLang="en-US" sz="2000" dirty="0">
              <a:solidFill>
                <a:srgbClr val="3D1C05"/>
              </a:solidFill>
              <a:latin typeface="Bahnschrift SemiLight" panose="020B0502040204020203" pitchFamily="34" charset="0"/>
            </a:endParaRPr>
          </a:p>
        </p:txBody>
      </p:sp>
      <p:sp>
        <p:nvSpPr>
          <p:cNvPr id="6" name="TextBox 5">
            <a:extLst>
              <a:ext uri="{FF2B5EF4-FFF2-40B4-BE49-F238E27FC236}">
                <a16:creationId xmlns:a16="http://schemas.microsoft.com/office/drawing/2014/main" id="{962BBB32-F4EB-41E6-9069-F41E0277F1EC}"/>
              </a:ext>
            </a:extLst>
          </p:cNvPr>
          <p:cNvSpPr txBox="1"/>
          <p:nvPr/>
        </p:nvSpPr>
        <p:spPr>
          <a:xfrm>
            <a:off x="227869" y="2912123"/>
            <a:ext cx="2715357" cy="1446550"/>
          </a:xfrm>
          <a:prstGeom prst="rect">
            <a:avLst/>
          </a:prstGeom>
          <a:noFill/>
        </p:spPr>
        <p:txBody>
          <a:bodyPr wrap="square" rtlCol="0">
            <a:spAutoFit/>
          </a:bodyPr>
          <a:lstStyle/>
          <a:p>
            <a:r>
              <a:rPr lang="en-US" altLang="zh-CN" sz="4400" dirty="0">
                <a:solidFill>
                  <a:schemeClr val="bg1"/>
                </a:solidFill>
                <a:latin typeface="Bahnschrift SemiBold" panose="020B0502040204020203" pitchFamily="34" charset="0"/>
              </a:rPr>
              <a:t>Self-Reliance</a:t>
            </a:r>
            <a:endParaRPr lang="zh-CN" altLang="en-US" sz="4400" dirty="0">
              <a:solidFill>
                <a:schemeClr val="bg1"/>
              </a:solidFill>
              <a:latin typeface="Bahnschrift SemiBold" panose="020B0502040204020203" pitchFamily="34" charset="0"/>
            </a:endParaRPr>
          </a:p>
        </p:txBody>
      </p:sp>
      <p:sp>
        <p:nvSpPr>
          <p:cNvPr id="7" name="TextBox 6">
            <a:extLst>
              <a:ext uri="{FF2B5EF4-FFF2-40B4-BE49-F238E27FC236}">
                <a16:creationId xmlns:a16="http://schemas.microsoft.com/office/drawing/2014/main" id="{F4C8C4BF-1C00-4FA4-B38C-DEE4408F2F10}"/>
              </a:ext>
            </a:extLst>
          </p:cNvPr>
          <p:cNvSpPr txBox="1"/>
          <p:nvPr/>
        </p:nvSpPr>
        <p:spPr>
          <a:xfrm>
            <a:off x="9624027" y="5965394"/>
            <a:ext cx="2344615" cy="461665"/>
          </a:xfrm>
          <a:prstGeom prst="rect">
            <a:avLst/>
          </a:prstGeom>
          <a:noFill/>
        </p:spPr>
        <p:txBody>
          <a:bodyPr wrap="square" rtlCol="0">
            <a:spAutoFit/>
          </a:bodyPr>
          <a:lstStyle/>
          <a:p>
            <a:r>
              <a:rPr lang="en-US" altLang="zh-CN" sz="2400" dirty="0">
                <a:solidFill>
                  <a:srgbClr val="632D09"/>
                </a:solidFill>
                <a:latin typeface="Bahnschrift SemiLight" panose="020B0502040204020203" pitchFamily="34" charset="0"/>
              </a:rPr>
              <a:t>“Trust thyself”</a:t>
            </a:r>
            <a:endParaRPr lang="zh-CN" altLang="en-US" sz="2000" dirty="0">
              <a:solidFill>
                <a:srgbClr val="632D09"/>
              </a:solidFill>
              <a:latin typeface="Bahnschrift SemiLight" panose="020B0502040204020203" pitchFamily="34" charset="0"/>
            </a:endParaRPr>
          </a:p>
        </p:txBody>
      </p:sp>
      <p:sp>
        <p:nvSpPr>
          <p:cNvPr id="11" name="TextBox 10">
            <a:extLst>
              <a:ext uri="{FF2B5EF4-FFF2-40B4-BE49-F238E27FC236}">
                <a16:creationId xmlns:a16="http://schemas.microsoft.com/office/drawing/2014/main" id="{5FC8F416-A889-49FE-8397-5D52616175BF}"/>
              </a:ext>
            </a:extLst>
          </p:cNvPr>
          <p:cNvSpPr txBox="1"/>
          <p:nvPr/>
        </p:nvSpPr>
        <p:spPr>
          <a:xfrm>
            <a:off x="9586547" y="1818446"/>
            <a:ext cx="2617177" cy="769441"/>
          </a:xfrm>
          <a:prstGeom prst="rect">
            <a:avLst/>
          </a:prstGeom>
          <a:noFill/>
        </p:spPr>
        <p:txBody>
          <a:bodyPr wrap="square" rtlCol="0">
            <a:spAutoFit/>
          </a:bodyPr>
          <a:lstStyle/>
          <a:p>
            <a:r>
              <a:rPr lang="en-US" altLang="zh-CN" sz="4400" dirty="0">
                <a:solidFill>
                  <a:srgbClr val="1C0D02"/>
                </a:solidFill>
                <a:latin typeface="Bahnschrift SemiBold" panose="020B0502040204020203" pitchFamily="34" charset="0"/>
              </a:rPr>
              <a:t>Definition</a:t>
            </a:r>
            <a:endParaRPr lang="zh-CN" altLang="en-US" sz="4400" dirty="0">
              <a:solidFill>
                <a:srgbClr val="1C0D02"/>
              </a:solidFill>
              <a:latin typeface="Bahnschrift SemiBold" panose="020B0502040204020203" pitchFamily="34" charset="0"/>
            </a:endParaRPr>
          </a:p>
        </p:txBody>
      </p:sp>
      <p:sp>
        <p:nvSpPr>
          <p:cNvPr id="12" name="TextBox 11">
            <a:extLst>
              <a:ext uri="{FF2B5EF4-FFF2-40B4-BE49-F238E27FC236}">
                <a16:creationId xmlns:a16="http://schemas.microsoft.com/office/drawing/2014/main" id="{04AF242E-CBD2-4D94-819C-0444AC1ABE54}"/>
              </a:ext>
            </a:extLst>
          </p:cNvPr>
          <p:cNvSpPr txBox="1"/>
          <p:nvPr/>
        </p:nvSpPr>
        <p:spPr>
          <a:xfrm>
            <a:off x="9592041" y="2263150"/>
            <a:ext cx="1145931" cy="2646878"/>
          </a:xfrm>
          <a:prstGeom prst="rect">
            <a:avLst/>
          </a:prstGeom>
          <a:noFill/>
        </p:spPr>
        <p:txBody>
          <a:bodyPr wrap="square" rtlCol="0">
            <a:spAutoFit/>
          </a:bodyPr>
          <a:lstStyle/>
          <a:p>
            <a:r>
              <a:rPr lang="en-US" altLang="zh-CN" sz="16600" dirty="0">
                <a:solidFill>
                  <a:schemeClr val="accent2">
                    <a:lumMod val="75000"/>
                    <a:alpha val="34000"/>
                  </a:schemeClr>
                </a:solidFill>
                <a:latin typeface="Bahnschrift SemiBold" panose="020B0502040204020203" pitchFamily="34" charset="0"/>
              </a:rPr>
              <a:t>:</a:t>
            </a:r>
            <a:endParaRPr lang="zh-CN" altLang="en-US" sz="16600" dirty="0">
              <a:solidFill>
                <a:schemeClr val="accent2">
                  <a:lumMod val="75000"/>
                  <a:alpha val="34000"/>
                </a:schemeClr>
              </a:solidFill>
              <a:latin typeface="Bahnschrift SemiBold" panose="020B0502040204020203" pitchFamily="34" charset="0"/>
            </a:endParaRPr>
          </a:p>
        </p:txBody>
      </p:sp>
      <p:cxnSp>
        <p:nvCxnSpPr>
          <p:cNvPr id="14" name="Straight Connector 13">
            <a:extLst>
              <a:ext uri="{FF2B5EF4-FFF2-40B4-BE49-F238E27FC236}">
                <a16:creationId xmlns:a16="http://schemas.microsoft.com/office/drawing/2014/main" id="{1299AEC3-DDDF-466F-85F9-D80D270FA167}"/>
              </a:ext>
            </a:extLst>
          </p:cNvPr>
          <p:cNvCxnSpPr/>
          <p:nvPr/>
        </p:nvCxnSpPr>
        <p:spPr>
          <a:xfrm>
            <a:off x="262596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151EA5B-8B0D-410E-AE04-8543AE80A268}"/>
              </a:ext>
            </a:extLst>
          </p:cNvPr>
          <p:cNvGrpSpPr/>
          <p:nvPr/>
        </p:nvGrpSpPr>
        <p:grpSpPr>
          <a:xfrm>
            <a:off x="428674" y="2042893"/>
            <a:ext cx="520179" cy="520179"/>
            <a:chOff x="428674" y="2042893"/>
            <a:chExt cx="520179" cy="520179"/>
          </a:xfrm>
        </p:grpSpPr>
        <p:sp>
          <p:nvSpPr>
            <p:cNvPr id="15" name="Rectangle 14">
              <a:extLst>
                <a:ext uri="{FF2B5EF4-FFF2-40B4-BE49-F238E27FC236}">
                  <a16:creationId xmlns:a16="http://schemas.microsoft.com/office/drawing/2014/main" id="{623282FC-904B-4A82-87AC-CC8811467D29}"/>
                </a:ext>
              </a:extLst>
            </p:cNvPr>
            <p:cNvSpPr/>
            <p:nvPr/>
          </p:nvSpPr>
          <p:spPr>
            <a:xfrm>
              <a:off x="428674" y="2042893"/>
              <a:ext cx="520179" cy="520179"/>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F0E66928-89A9-4C44-9910-C4988A4D1E63}"/>
                </a:ext>
              </a:extLst>
            </p:cNvPr>
            <p:cNvCxnSpPr/>
            <p:nvPr/>
          </p:nvCxnSpPr>
          <p:spPr>
            <a:xfrm flipV="1">
              <a:off x="510001" y="2107705"/>
              <a:ext cx="346229" cy="363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D69E9E9A-4BD9-4BA0-AD68-A8FFCB4921D1}"/>
              </a:ext>
            </a:extLst>
          </p:cNvPr>
          <p:cNvSpPr txBox="1"/>
          <p:nvPr/>
        </p:nvSpPr>
        <p:spPr>
          <a:xfrm>
            <a:off x="-65295" y="1464183"/>
            <a:ext cx="2519450" cy="3770263"/>
          </a:xfrm>
          <a:prstGeom prst="rect">
            <a:avLst/>
          </a:prstGeom>
          <a:noFill/>
        </p:spPr>
        <p:txBody>
          <a:bodyPr wrap="square" rtlCol="0">
            <a:spAutoFit/>
          </a:bodyPr>
          <a:lstStyle/>
          <a:p>
            <a:r>
              <a:rPr lang="en-US" altLang="zh-CN" sz="23900" dirty="0">
                <a:solidFill>
                  <a:schemeClr val="bg1">
                    <a:alpha val="55000"/>
                  </a:schemeClr>
                </a:solidFill>
                <a:latin typeface="Bahnschrift SemiBold" panose="020B0502040204020203" pitchFamily="34" charset="0"/>
              </a:rPr>
              <a:t>S</a:t>
            </a:r>
            <a:endParaRPr lang="zh-CN" altLang="en-US" sz="23900" dirty="0">
              <a:solidFill>
                <a:schemeClr val="bg1">
                  <a:alpha val="55000"/>
                </a:schemeClr>
              </a:solidFill>
              <a:latin typeface="Bahnschrift SemiBold" panose="020B0502040204020203" pitchFamily="34" charset="0"/>
            </a:endParaRPr>
          </a:p>
        </p:txBody>
      </p:sp>
      <p:sp>
        <p:nvSpPr>
          <p:cNvPr id="19" name="TextBox 18">
            <a:extLst>
              <a:ext uri="{FF2B5EF4-FFF2-40B4-BE49-F238E27FC236}">
                <a16:creationId xmlns:a16="http://schemas.microsoft.com/office/drawing/2014/main" id="{A2DB91CD-D913-49AF-A383-6F4101EE19A5}"/>
              </a:ext>
            </a:extLst>
          </p:cNvPr>
          <p:cNvSpPr txBox="1"/>
          <p:nvPr/>
        </p:nvSpPr>
        <p:spPr>
          <a:xfrm>
            <a:off x="252827" y="4707724"/>
            <a:ext cx="2115968" cy="523220"/>
          </a:xfrm>
          <a:prstGeom prst="rect">
            <a:avLst/>
          </a:prstGeom>
          <a:noFill/>
        </p:spPr>
        <p:txBody>
          <a:bodyPr wrap="square" rtlCol="0">
            <a:spAutoFit/>
          </a:bodyPr>
          <a:lstStyle/>
          <a:p>
            <a:r>
              <a:rPr lang="en-US" altLang="zh-CN" sz="1400" spc="300" dirty="0">
                <a:solidFill>
                  <a:schemeClr val="bg1"/>
                </a:solidFill>
                <a:latin typeface="Bahnschrift SemiLight" panose="020B0502040204020203" pitchFamily="34" charset="0"/>
              </a:rPr>
              <a:t>Presented by </a:t>
            </a:r>
            <a:r>
              <a:rPr lang="en-US" altLang="zh-CN" sz="1400" b="1" spc="300" dirty="0">
                <a:solidFill>
                  <a:schemeClr val="bg1"/>
                </a:solidFill>
                <a:latin typeface="Bahnschrift SemiLight" panose="020B0502040204020203" pitchFamily="34" charset="0"/>
              </a:rPr>
              <a:t>Nick Richard</a:t>
            </a:r>
            <a:endParaRPr lang="zh-CN" altLang="en-US" sz="1400" b="1" spc="300" dirty="0">
              <a:solidFill>
                <a:schemeClr val="bg1"/>
              </a:solidFill>
              <a:latin typeface="Bahnschrift SemiLight" panose="020B0502040204020203" pitchFamily="34" charset="0"/>
            </a:endParaRPr>
          </a:p>
        </p:txBody>
      </p:sp>
      <p:sp>
        <p:nvSpPr>
          <p:cNvPr id="20" name="TextBox 19">
            <a:extLst>
              <a:ext uri="{FF2B5EF4-FFF2-40B4-BE49-F238E27FC236}">
                <a16:creationId xmlns:a16="http://schemas.microsoft.com/office/drawing/2014/main" id="{1DE2E537-2A6E-4450-B050-EBA9D2EBEA2A}"/>
              </a:ext>
            </a:extLst>
          </p:cNvPr>
          <p:cNvSpPr txBox="1"/>
          <p:nvPr/>
        </p:nvSpPr>
        <p:spPr>
          <a:xfrm>
            <a:off x="9624027" y="5534455"/>
            <a:ext cx="2906774" cy="461665"/>
          </a:xfrm>
          <a:prstGeom prst="rect">
            <a:avLst/>
          </a:prstGeom>
          <a:noFill/>
        </p:spPr>
        <p:txBody>
          <a:bodyPr wrap="square" rtlCol="0">
            <a:spAutoFit/>
          </a:bodyPr>
          <a:lstStyle/>
          <a:p>
            <a:r>
              <a:rPr lang="en-US" altLang="zh-CN" sz="2400" dirty="0">
                <a:solidFill>
                  <a:srgbClr val="3D1C05"/>
                </a:solidFill>
                <a:latin typeface="Bahnschrift SemiBold" panose="020B0502040204020203" pitchFamily="34" charset="0"/>
              </a:rPr>
              <a:t>Emerson</a:t>
            </a:r>
            <a:r>
              <a:rPr lang="en-US" altLang="zh-CN" sz="2000" dirty="0">
                <a:solidFill>
                  <a:srgbClr val="3D1C05"/>
                </a:solidFill>
                <a:latin typeface="Bahnschrift SemiBold" panose="020B0502040204020203" pitchFamily="34" charset="0"/>
              </a:rPr>
              <a:t>'s Motto:</a:t>
            </a:r>
          </a:p>
        </p:txBody>
      </p:sp>
    </p:spTree>
    <p:extLst>
      <p:ext uri="{BB962C8B-B14F-4D97-AF65-F5344CB8AC3E}">
        <p14:creationId xmlns:p14="http://schemas.microsoft.com/office/powerpoint/2010/main" val="19933221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000"/>
                            </p:stCondLst>
                            <p:childTnLst>
                              <p:par>
                                <p:cTn id="33" presetID="8" presetClass="entr" presetSubtype="1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amond(in)">
                                      <p:cBhvr>
                                        <p:cTn id="35" dur="500"/>
                                        <p:tgtEl>
                                          <p:spTgt spid="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anim calcmode="lin" valueType="num">
                                      <p:cBhvr>
                                        <p:cTn id="47" dur="500" fill="hold"/>
                                        <p:tgtEl>
                                          <p:spTgt spid="18"/>
                                        </p:tgtEl>
                                        <p:attrNameLst>
                                          <p:attrName>ppt_x</p:attrName>
                                        </p:attrNameLst>
                                      </p:cBhvr>
                                      <p:tavLst>
                                        <p:tav tm="0">
                                          <p:val>
                                            <p:strVal val="#ppt_x"/>
                                          </p:val>
                                        </p:tav>
                                        <p:tav tm="100000">
                                          <p:val>
                                            <p:strVal val="#ppt_x"/>
                                          </p:val>
                                        </p:tav>
                                      </p:tavLst>
                                    </p:anim>
                                    <p:anim calcmode="lin" valueType="num">
                                      <p:cBhvr>
                                        <p:cTn id="48" dur="500" fill="hold"/>
                                        <p:tgtEl>
                                          <p:spTgt spid="18"/>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anim calcmode="lin" valueType="num">
                                      <p:cBhvr>
                                        <p:cTn id="56" dur="500" fill="hold"/>
                                        <p:tgtEl>
                                          <p:spTgt spid="12"/>
                                        </p:tgtEl>
                                        <p:attrNameLst>
                                          <p:attrName>ppt_x</p:attrName>
                                        </p:attrNameLst>
                                      </p:cBhvr>
                                      <p:tavLst>
                                        <p:tav tm="0">
                                          <p:val>
                                            <p:strVal val="#ppt_x"/>
                                          </p:val>
                                        </p:tav>
                                        <p:tav tm="100000">
                                          <p:val>
                                            <p:strVal val="#ppt_x"/>
                                          </p:val>
                                        </p:tav>
                                      </p:tavLst>
                                    </p:anim>
                                    <p:anim calcmode="lin" valueType="num">
                                      <p:cBhvr>
                                        <p:cTn id="57" dur="5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4" grpId="0"/>
      <p:bldP spid="5" grpId="0"/>
      <p:bldP spid="6" grpId="0"/>
      <p:bldP spid="7" grpId="0"/>
      <p:bldP spid="11" grpId="0"/>
      <p:bldP spid="12" grpId="0"/>
      <p:bldP spid="17"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BE9114C1-1DF9-4E8D-96BE-9EA0F9DCF1A4}"/>
              </a:ext>
            </a:extLst>
          </p:cNvPr>
          <p:cNvSpPr/>
          <p:nvPr/>
        </p:nvSpPr>
        <p:spPr>
          <a:xfrm rot="10800000">
            <a:off x="7110664" y="-1"/>
            <a:ext cx="5081335" cy="4903408"/>
          </a:xfrm>
          <a:prstGeom prst="rtTriangle">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7">
            <a:extLst>
              <a:ext uri="{FF2B5EF4-FFF2-40B4-BE49-F238E27FC236}">
                <a16:creationId xmlns:a16="http://schemas.microsoft.com/office/drawing/2014/main" id="{2D86E90F-9D36-438C-8AE4-74F79D757B66}"/>
              </a:ext>
            </a:extLst>
          </p:cNvPr>
          <p:cNvGrpSpPr/>
          <p:nvPr/>
        </p:nvGrpSpPr>
        <p:grpSpPr>
          <a:xfrm>
            <a:off x="340892" y="2155128"/>
            <a:ext cx="10154659" cy="3070013"/>
            <a:chOff x="1562100" y="2298700"/>
            <a:chExt cx="8191500" cy="2476500"/>
          </a:xfrm>
          <a:gradFill flip="none" rotWithShape="1">
            <a:gsLst>
              <a:gs pos="0">
                <a:srgbClr val="ED4B4A"/>
              </a:gs>
              <a:gs pos="100000">
                <a:srgbClr val="F3B472"/>
              </a:gs>
            </a:gsLst>
            <a:lin ang="13500000" scaled="1"/>
            <a:tileRect/>
          </a:gradFill>
        </p:grpSpPr>
        <p:sp>
          <p:nvSpPr>
            <p:cNvPr id="3" name="Arrow: Pentagon 2">
              <a:extLst>
                <a:ext uri="{FF2B5EF4-FFF2-40B4-BE49-F238E27FC236}">
                  <a16:creationId xmlns:a16="http://schemas.microsoft.com/office/drawing/2014/main" id="{FC354AA9-C5B6-4433-B4FB-C99C780005CD}"/>
                </a:ext>
              </a:extLst>
            </p:cNvPr>
            <p:cNvSpPr/>
            <p:nvPr/>
          </p:nvSpPr>
          <p:spPr>
            <a:xfrm>
              <a:off x="2819400" y="2298700"/>
              <a:ext cx="6934200" cy="2476500"/>
            </a:xfrm>
            <a:prstGeom prst="homePlate">
              <a:avLst>
                <a:gd name="adj" fmla="val 505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46"/>
            </a:p>
          </p:txBody>
        </p:sp>
        <p:sp>
          <p:nvSpPr>
            <p:cNvPr id="5" name="Arrow: Pentagon 4">
              <a:extLst>
                <a:ext uri="{FF2B5EF4-FFF2-40B4-BE49-F238E27FC236}">
                  <a16:creationId xmlns:a16="http://schemas.microsoft.com/office/drawing/2014/main" id="{0E1475DA-C369-41D5-B630-39DAAFEFBF76}"/>
                </a:ext>
              </a:extLst>
            </p:cNvPr>
            <p:cNvSpPr/>
            <p:nvPr/>
          </p:nvSpPr>
          <p:spPr>
            <a:xfrm flipH="1">
              <a:off x="1562100" y="2298700"/>
              <a:ext cx="5461000" cy="2476500"/>
            </a:xfrm>
            <a:prstGeom prst="homePlate">
              <a:avLst>
                <a:gd name="adj" fmla="val 505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46"/>
            </a:p>
          </p:txBody>
        </p:sp>
      </p:grpSp>
      <p:sp>
        <p:nvSpPr>
          <p:cNvPr id="2" name="Title 1">
            <a:extLst>
              <a:ext uri="{FF2B5EF4-FFF2-40B4-BE49-F238E27FC236}">
                <a16:creationId xmlns:a16="http://schemas.microsoft.com/office/drawing/2014/main" id="{712F7FAB-8674-45EC-B227-708C36CF64C2}"/>
              </a:ext>
            </a:extLst>
          </p:cNvPr>
          <p:cNvSpPr>
            <a:spLocks noGrp="1"/>
          </p:cNvSpPr>
          <p:nvPr>
            <p:ph type="title"/>
          </p:nvPr>
        </p:nvSpPr>
        <p:spPr>
          <a:xfrm>
            <a:off x="4787755" y="3200400"/>
            <a:ext cx="4941746" cy="1325563"/>
          </a:xfrm>
        </p:spPr>
        <p:txBody>
          <a:bodyPr>
            <a:normAutofit/>
          </a:bodyPr>
          <a:lstStyle/>
          <a:p>
            <a:r>
              <a:rPr lang="en-US" altLang="zh-CN" sz="3600" dirty="0">
                <a:solidFill>
                  <a:srgbClr val="29102E"/>
                </a:solidFill>
                <a:latin typeface="Bahnschrift SemiBold" panose="020B0502040204020203" pitchFamily="34" charset="0"/>
              </a:rPr>
              <a:t>Thank You for Watching.</a:t>
            </a:r>
            <a:endParaRPr lang="zh-CN" altLang="en-US" sz="3600" dirty="0">
              <a:solidFill>
                <a:srgbClr val="29102E"/>
              </a:solidFill>
              <a:latin typeface="Bahnschrift SemiBold" panose="020B0502040204020203" pitchFamily="34" charset="0"/>
            </a:endParaRPr>
          </a:p>
        </p:txBody>
      </p:sp>
      <p:pic>
        <p:nvPicPr>
          <p:cNvPr id="10" name="Picture 9">
            <a:extLst>
              <a:ext uri="{FF2B5EF4-FFF2-40B4-BE49-F238E27FC236}">
                <a16:creationId xmlns:a16="http://schemas.microsoft.com/office/drawing/2014/main" id="{65B0B38F-F623-4A56-A371-AFD609A7955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98"/>
          <a:stretch/>
        </p:blipFill>
        <p:spPr>
          <a:xfrm>
            <a:off x="680492" y="1821167"/>
            <a:ext cx="3866107" cy="3866107"/>
          </a:xfrm>
          <a:custGeom>
            <a:avLst/>
            <a:gdLst>
              <a:gd name="connsiteX0" fmla="*/ 1848028 w 3696056"/>
              <a:gd name="connsiteY0" fmla="*/ 0 h 3696056"/>
              <a:gd name="connsiteX1" fmla="*/ 3696056 w 3696056"/>
              <a:gd name="connsiteY1" fmla="*/ 1848028 h 3696056"/>
              <a:gd name="connsiteX2" fmla="*/ 1848028 w 3696056"/>
              <a:gd name="connsiteY2" fmla="*/ 3696056 h 3696056"/>
              <a:gd name="connsiteX3" fmla="*/ 0 w 3696056"/>
              <a:gd name="connsiteY3" fmla="*/ 1848028 h 3696056"/>
            </a:gdLst>
            <a:ahLst/>
            <a:cxnLst>
              <a:cxn ang="0">
                <a:pos x="connsiteX0" y="connsiteY0"/>
              </a:cxn>
              <a:cxn ang="0">
                <a:pos x="connsiteX1" y="connsiteY1"/>
              </a:cxn>
              <a:cxn ang="0">
                <a:pos x="connsiteX2" y="connsiteY2"/>
              </a:cxn>
              <a:cxn ang="0">
                <a:pos x="connsiteX3" y="connsiteY3"/>
              </a:cxn>
            </a:cxnLst>
            <a:rect l="l" t="t" r="r" b="b"/>
            <a:pathLst>
              <a:path w="3696056" h="3696056">
                <a:moveTo>
                  <a:pt x="1848028" y="0"/>
                </a:moveTo>
                <a:lnTo>
                  <a:pt x="3696056" y="1848028"/>
                </a:lnTo>
                <a:lnTo>
                  <a:pt x="1848028" y="3696056"/>
                </a:lnTo>
                <a:lnTo>
                  <a:pt x="0" y="1848028"/>
                </a:lnTo>
                <a:close/>
              </a:path>
            </a:pathLst>
          </a:custGeom>
          <a:noFill/>
          <a:ln w="111125">
            <a:solidFill>
              <a:schemeClr val="accent2">
                <a:lumMod val="20000"/>
                <a:lumOff val="80000"/>
              </a:schemeClr>
            </a:solidFill>
          </a:ln>
        </p:spPr>
      </p:pic>
      <p:cxnSp>
        <p:nvCxnSpPr>
          <p:cNvPr id="12" name="Straight Connector 11">
            <a:extLst>
              <a:ext uri="{FF2B5EF4-FFF2-40B4-BE49-F238E27FC236}">
                <a16:creationId xmlns:a16="http://schemas.microsoft.com/office/drawing/2014/main" id="{7312A765-0406-4A40-B5CE-262619BE125B}"/>
              </a:ext>
            </a:extLst>
          </p:cNvPr>
          <p:cNvCxnSpPr>
            <a:cxnSpLocks/>
          </p:cNvCxnSpPr>
          <p:nvPr/>
        </p:nvCxnSpPr>
        <p:spPr>
          <a:xfrm>
            <a:off x="4787755" y="3200400"/>
            <a:ext cx="630467" cy="0"/>
          </a:xfrm>
          <a:prstGeom prst="line">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0E564A-D423-4142-985A-9A3605A529A9}"/>
              </a:ext>
            </a:extLst>
          </p:cNvPr>
          <p:cNvSpPr txBox="1"/>
          <p:nvPr/>
        </p:nvSpPr>
        <p:spPr>
          <a:xfrm>
            <a:off x="5418222" y="3015734"/>
            <a:ext cx="2405566" cy="369332"/>
          </a:xfrm>
          <a:prstGeom prst="rect">
            <a:avLst/>
          </a:prstGeom>
          <a:noFill/>
        </p:spPr>
        <p:txBody>
          <a:bodyPr wrap="square" rtlCol="0">
            <a:spAutoFit/>
          </a:bodyPr>
          <a:lstStyle/>
          <a:p>
            <a:r>
              <a:rPr lang="en-US" altLang="zh-CN" dirty="0">
                <a:solidFill>
                  <a:schemeClr val="accent4">
                    <a:lumMod val="20000"/>
                    <a:lumOff val="80000"/>
                  </a:schemeClr>
                </a:solidFill>
                <a:latin typeface="Bahnschrift Light" panose="020B0502040204020203" pitchFamily="34" charset="0"/>
              </a:rPr>
              <a:t>Transcendentalism</a:t>
            </a:r>
            <a:endParaRPr lang="zh-CN" altLang="en-US" dirty="0">
              <a:solidFill>
                <a:schemeClr val="accent4">
                  <a:lumMod val="20000"/>
                  <a:lumOff val="80000"/>
                </a:schemeClr>
              </a:solidFill>
              <a:latin typeface="Bahnschrift Light" panose="020B0502040204020203" pitchFamily="34" charset="0"/>
            </a:endParaRPr>
          </a:p>
        </p:txBody>
      </p:sp>
      <p:cxnSp>
        <p:nvCxnSpPr>
          <p:cNvPr id="18" name="Straight Connector 17">
            <a:extLst>
              <a:ext uri="{FF2B5EF4-FFF2-40B4-BE49-F238E27FC236}">
                <a16:creationId xmlns:a16="http://schemas.microsoft.com/office/drawing/2014/main" id="{9FA5E138-848C-4803-8FDE-6A93A0B77953}"/>
              </a:ext>
            </a:extLst>
          </p:cNvPr>
          <p:cNvCxnSpPr>
            <a:cxnSpLocks/>
          </p:cNvCxnSpPr>
          <p:nvPr/>
        </p:nvCxnSpPr>
        <p:spPr>
          <a:xfrm rot="5400000">
            <a:off x="2960152" y="368675"/>
            <a:ext cx="630467" cy="0"/>
          </a:xfrm>
          <a:prstGeom prst="line">
            <a:avLst/>
          </a:prstGeom>
          <a:ln>
            <a:solidFill>
              <a:srgbClr val="B87D95"/>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A05D22-BC62-4CB2-ABFE-077913325A8B}"/>
              </a:ext>
            </a:extLst>
          </p:cNvPr>
          <p:cNvSpPr txBox="1"/>
          <p:nvPr/>
        </p:nvSpPr>
        <p:spPr>
          <a:xfrm rot="5400000">
            <a:off x="2327383" y="1447245"/>
            <a:ext cx="1896006" cy="369332"/>
          </a:xfrm>
          <a:prstGeom prst="rect">
            <a:avLst/>
          </a:prstGeom>
          <a:noFill/>
        </p:spPr>
        <p:txBody>
          <a:bodyPr wrap="square" rtlCol="0">
            <a:spAutoFit/>
          </a:bodyPr>
          <a:lstStyle/>
          <a:p>
            <a:r>
              <a:rPr lang="en-US" altLang="zh-CN" dirty="0">
                <a:solidFill>
                  <a:srgbClr val="ED4B4A"/>
                </a:solidFill>
                <a:latin typeface="Bahnschrift Light" panose="020B0502040204020203" pitchFamily="34" charset="0"/>
              </a:rPr>
              <a:t>Emerson</a:t>
            </a:r>
            <a:endParaRPr lang="zh-CN" altLang="en-US" dirty="0">
              <a:solidFill>
                <a:srgbClr val="ED4B4A"/>
              </a:solidFill>
              <a:latin typeface="Bahnschrift Light" panose="020B0502040204020203" pitchFamily="34" charset="0"/>
            </a:endParaRPr>
          </a:p>
        </p:txBody>
      </p:sp>
    </p:spTree>
    <p:extLst>
      <p:ext uri="{BB962C8B-B14F-4D97-AF65-F5344CB8AC3E}">
        <p14:creationId xmlns:p14="http://schemas.microsoft.com/office/powerpoint/2010/main" val="339851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750"/>
                                        <p:tgtEl>
                                          <p:spTgt spid="10"/>
                                        </p:tgtEl>
                                      </p:cBhvr>
                                    </p:animEffect>
                                  </p:childTnLst>
                                </p:cTn>
                              </p:par>
                            </p:childTnLst>
                          </p:cTn>
                        </p:par>
                        <p:par>
                          <p:cTn id="33" fill="hold">
                            <p:stCondLst>
                              <p:cond delay="22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
                                        </p:tgtEl>
                                        <p:attrNameLst>
                                          <p:attrName>style.visibility</p:attrName>
                                        </p:attrNameLst>
                                      </p:cBhvr>
                                      <p:to>
                                        <p:strVal val="visible"/>
                                      </p:to>
                                    </p:set>
                                    <p:anim calcmode="lin" valueType="num">
                                      <p:cBhvr>
                                        <p:cTn id="36"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37" dur="250" fill="hold"/>
                                        <p:tgtEl>
                                          <p:spTgt spid="2"/>
                                        </p:tgtEl>
                                        <p:attrNameLst>
                                          <p:attrName>ppt_y</p:attrName>
                                        </p:attrNameLst>
                                      </p:cBhvr>
                                      <p:tavLst>
                                        <p:tav tm="0">
                                          <p:val>
                                            <p:strVal val="#ppt_y"/>
                                          </p:val>
                                        </p:tav>
                                        <p:tav tm="100000">
                                          <p:val>
                                            <p:strVal val="#ppt_y"/>
                                          </p:val>
                                        </p:tav>
                                      </p:tavLst>
                                    </p:anim>
                                    <p:anim calcmode="lin" valueType="num">
                                      <p:cBhvr>
                                        <p:cTn id="38"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39"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40" dur="25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15"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1483599-BDDE-42A4-AE71-2EC64FE81F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3050697" cy="6858000"/>
          </a:xfrm>
          <a:custGeom>
            <a:avLst/>
            <a:gdLst>
              <a:gd name="connsiteX0" fmla="*/ 0 w 3050697"/>
              <a:gd name="connsiteY0" fmla="*/ 0 h 6858000"/>
              <a:gd name="connsiteX1" fmla="*/ 3050697 w 3050697"/>
              <a:gd name="connsiteY1" fmla="*/ 0 h 6858000"/>
              <a:gd name="connsiteX2" fmla="*/ 3050697 w 3050697"/>
              <a:gd name="connsiteY2" fmla="*/ 6858000 h 6858000"/>
              <a:gd name="connsiteX3" fmla="*/ 0 w 305069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50697" h="6858000">
                <a:moveTo>
                  <a:pt x="0" y="0"/>
                </a:moveTo>
                <a:lnTo>
                  <a:pt x="3050697" y="0"/>
                </a:lnTo>
                <a:lnTo>
                  <a:pt x="3050697" y="6858000"/>
                </a:lnTo>
                <a:lnTo>
                  <a:pt x="0" y="6858000"/>
                </a:lnTo>
                <a:close/>
              </a:path>
            </a:pathLst>
          </a:custGeom>
        </p:spPr>
      </p:pic>
      <p:pic>
        <p:nvPicPr>
          <p:cNvPr id="13" name="Picture 12">
            <a:extLst>
              <a:ext uri="{FF2B5EF4-FFF2-40B4-BE49-F238E27FC236}">
                <a16:creationId xmlns:a16="http://schemas.microsoft.com/office/drawing/2014/main" id="{BE425FC0-457D-492F-A834-A727174D228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
          <a:stretch/>
        </p:blipFill>
        <p:spPr>
          <a:xfrm>
            <a:off x="6099722" y="0"/>
            <a:ext cx="3050697" cy="6858000"/>
          </a:xfrm>
          <a:custGeom>
            <a:avLst/>
            <a:gdLst>
              <a:gd name="connsiteX0" fmla="*/ 0 w 3050697"/>
              <a:gd name="connsiteY0" fmla="*/ 0 h 6858000"/>
              <a:gd name="connsiteX1" fmla="*/ 3050697 w 3050697"/>
              <a:gd name="connsiteY1" fmla="*/ 0 h 6858000"/>
              <a:gd name="connsiteX2" fmla="*/ 3050697 w 3050697"/>
              <a:gd name="connsiteY2" fmla="*/ 6858000 h 6858000"/>
              <a:gd name="connsiteX3" fmla="*/ 0 w 305069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50697" h="6858000">
                <a:moveTo>
                  <a:pt x="0" y="0"/>
                </a:moveTo>
                <a:lnTo>
                  <a:pt x="3050697" y="0"/>
                </a:lnTo>
                <a:lnTo>
                  <a:pt x="3050697" y="6858000"/>
                </a:lnTo>
                <a:lnTo>
                  <a:pt x="0" y="6858000"/>
                </a:lnTo>
                <a:close/>
              </a:path>
            </a:pathLst>
          </a:custGeom>
        </p:spPr>
      </p:pic>
      <p:pic>
        <p:nvPicPr>
          <p:cNvPr id="11" name="Picture 10">
            <a:extLst>
              <a:ext uri="{FF2B5EF4-FFF2-40B4-BE49-F238E27FC236}">
                <a16:creationId xmlns:a16="http://schemas.microsoft.com/office/drawing/2014/main" id="{BD1D9396-C070-4365-A93A-72377808DC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044096" y="0"/>
            <a:ext cx="3055447" cy="6858000"/>
          </a:xfrm>
          <a:custGeom>
            <a:avLst/>
            <a:gdLst>
              <a:gd name="connsiteX0" fmla="*/ 0 w 3050697"/>
              <a:gd name="connsiteY0" fmla="*/ 0 h 6858000"/>
              <a:gd name="connsiteX1" fmla="*/ 3050697 w 3050697"/>
              <a:gd name="connsiteY1" fmla="*/ 0 h 6858000"/>
              <a:gd name="connsiteX2" fmla="*/ 3050697 w 3050697"/>
              <a:gd name="connsiteY2" fmla="*/ 6858000 h 6858000"/>
              <a:gd name="connsiteX3" fmla="*/ 0 w 305069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50697" h="6858000">
                <a:moveTo>
                  <a:pt x="0" y="0"/>
                </a:moveTo>
                <a:lnTo>
                  <a:pt x="3050697" y="0"/>
                </a:lnTo>
                <a:lnTo>
                  <a:pt x="3050697" y="6858000"/>
                </a:lnTo>
                <a:lnTo>
                  <a:pt x="0" y="6858000"/>
                </a:lnTo>
                <a:close/>
              </a:path>
            </a:pathLst>
          </a:custGeom>
        </p:spPr>
      </p:pic>
      <p:pic>
        <p:nvPicPr>
          <p:cNvPr id="20" name="Picture 19">
            <a:extLst>
              <a:ext uri="{FF2B5EF4-FFF2-40B4-BE49-F238E27FC236}">
                <a16:creationId xmlns:a16="http://schemas.microsoft.com/office/drawing/2014/main" id="{2492CE74-8B29-4FE1-B559-31F821BE8A2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150420" y="0"/>
            <a:ext cx="3021121" cy="6858000"/>
          </a:xfrm>
          <a:custGeom>
            <a:avLst/>
            <a:gdLst>
              <a:gd name="connsiteX0" fmla="*/ 0 w 3021121"/>
              <a:gd name="connsiteY0" fmla="*/ 0 h 6858000"/>
              <a:gd name="connsiteX1" fmla="*/ 3021121 w 3021121"/>
              <a:gd name="connsiteY1" fmla="*/ 0 h 6858000"/>
              <a:gd name="connsiteX2" fmla="*/ 3021121 w 3021121"/>
              <a:gd name="connsiteY2" fmla="*/ 6858000 h 6858000"/>
              <a:gd name="connsiteX3" fmla="*/ 0 w 30211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21121" h="6858000">
                <a:moveTo>
                  <a:pt x="0" y="0"/>
                </a:moveTo>
                <a:lnTo>
                  <a:pt x="3021121" y="0"/>
                </a:lnTo>
                <a:lnTo>
                  <a:pt x="3021121" y="6858000"/>
                </a:lnTo>
                <a:lnTo>
                  <a:pt x="0" y="6858000"/>
                </a:lnTo>
                <a:close/>
              </a:path>
            </a:pathLst>
          </a:custGeom>
        </p:spPr>
      </p:pic>
      <p:sp>
        <p:nvSpPr>
          <p:cNvPr id="24" name="Rectangle 23">
            <a:extLst>
              <a:ext uri="{FF2B5EF4-FFF2-40B4-BE49-F238E27FC236}">
                <a16:creationId xmlns:a16="http://schemas.microsoft.com/office/drawing/2014/main" id="{988251DD-B049-4CA6-8A6F-2475782EE527}"/>
              </a:ext>
            </a:extLst>
          </p:cNvPr>
          <p:cNvSpPr/>
          <p:nvPr/>
        </p:nvSpPr>
        <p:spPr>
          <a:xfrm>
            <a:off x="8582" y="0"/>
            <a:ext cx="3039879" cy="6858000"/>
          </a:xfrm>
          <a:prstGeom prst="rect">
            <a:avLst/>
          </a:prstGeom>
          <a:solidFill>
            <a:srgbClr val="632D09">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F0305761-96AE-47F3-A873-BC5A69516DCC}"/>
              </a:ext>
            </a:extLst>
          </p:cNvPr>
          <p:cNvSpPr/>
          <p:nvPr/>
        </p:nvSpPr>
        <p:spPr>
          <a:xfrm>
            <a:off x="3048461" y="0"/>
            <a:ext cx="3067915" cy="6858000"/>
          </a:xfrm>
          <a:prstGeom prst="rect">
            <a:avLst/>
          </a:prstGeom>
          <a:solidFill>
            <a:srgbClr val="343434">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ctangle 25">
            <a:extLst>
              <a:ext uri="{FF2B5EF4-FFF2-40B4-BE49-F238E27FC236}">
                <a16:creationId xmlns:a16="http://schemas.microsoft.com/office/drawing/2014/main" id="{02678BD0-F3D6-49CD-902C-201541EA216A}"/>
              </a:ext>
            </a:extLst>
          </p:cNvPr>
          <p:cNvSpPr/>
          <p:nvPr/>
        </p:nvSpPr>
        <p:spPr>
          <a:xfrm>
            <a:off x="6099544" y="0"/>
            <a:ext cx="3041581" cy="6858000"/>
          </a:xfrm>
          <a:prstGeom prst="rect">
            <a:avLst/>
          </a:prstGeom>
          <a:solidFill>
            <a:srgbClr val="463500">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a:extLst>
              <a:ext uri="{FF2B5EF4-FFF2-40B4-BE49-F238E27FC236}">
                <a16:creationId xmlns:a16="http://schemas.microsoft.com/office/drawing/2014/main" id="{097E0566-30D3-4E21-9E19-A0AE0FA6AD77}"/>
              </a:ext>
            </a:extLst>
          </p:cNvPr>
          <p:cNvSpPr/>
          <p:nvPr/>
        </p:nvSpPr>
        <p:spPr>
          <a:xfrm>
            <a:off x="9142061" y="0"/>
            <a:ext cx="3041581" cy="6858000"/>
          </a:xfrm>
          <a:prstGeom prst="rect">
            <a:avLst/>
          </a:prstGeom>
          <a:solidFill>
            <a:srgbClr val="14314C">
              <a:alpha val="5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a:extLst>
              <a:ext uri="{FF2B5EF4-FFF2-40B4-BE49-F238E27FC236}">
                <a16:creationId xmlns:a16="http://schemas.microsoft.com/office/drawing/2014/main" id="{278C2CB8-1E5E-46D3-85A3-B8730C16862D}"/>
              </a:ext>
            </a:extLst>
          </p:cNvPr>
          <p:cNvSpPr txBox="1"/>
          <p:nvPr/>
        </p:nvSpPr>
        <p:spPr>
          <a:xfrm>
            <a:off x="271540" y="1447755"/>
            <a:ext cx="2699028" cy="954107"/>
          </a:xfrm>
          <a:prstGeom prst="rect">
            <a:avLst/>
          </a:prstGeom>
          <a:noFill/>
        </p:spPr>
        <p:txBody>
          <a:bodyPr wrap="square" rtlCol="0">
            <a:spAutoFit/>
          </a:bodyPr>
          <a:lstStyle/>
          <a:p>
            <a:r>
              <a:rPr lang="en-US" altLang="zh-CN" sz="2800" spc="300" dirty="0">
                <a:solidFill>
                  <a:schemeClr val="bg1">
                    <a:lumMod val="85000"/>
                  </a:schemeClr>
                </a:solidFill>
                <a:latin typeface="Bahnschrift Light" panose="020B0502040204020203" pitchFamily="34" charset="0"/>
              </a:rPr>
              <a:t>Emily Dickinson</a:t>
            </a:r>
            <a:endParaRPr lang="zh-CN" altLang="en-US" sz="2800" spc="300" dirty="0">
              <a:solidFill>
                <a:schemeClr val="bg1">
                  <a:lumMod val="85000"/>
                </a:schemeClr>
              </a:solidFill>
              <a:latin typeface="Bahnschrift Light" panose="020B0502040204020203" pitchFamily="34" charset="0"/>
            </a:endParaRPr>
          </a:p>
        </p:txBody>
      </p:sp>
      <p:sp>
        <p:nvSpPr>
          <p:cNvPr id="30" name="TextBox 29">
            <a:extLst>
              <a:ext uri="{FF2B5EF4-FFF2-40B4-BE49-F238E27FC236}">
                <a16:creationId xmlns:a16="http://schemas.microsoft.com/office/drawing/2014/main" id="{804FFF07-5082-4BC5-9034-3B0F98EA0E18}"/>
              </a:ext>
            </a:extLst>
          </p:cNvPr>
          <p:cNvSpPr txBox="1"/>
          <p:nvPr/>
        </p:nvSpPr>
        <p:spPr>
          <a:xfrm>
            <a:off x="6357321" y="1447755"/>
            <a:ext cx="2699028" cy="954107"/>
          </a:xfrm>
          <a:prstGeom prst="rect">
            <a:avLst/>
          </a:prstGeom>
          <a:noFill/>
        </p:spPr>
        <p:txBody>
          <a:bodyPr wrap="square" rtlCol="0">
            <a:spAutoFit/>
          </a:bodyPr>
          <a:lstStyle/>
          <a:p>
            <a:r>
              <a:rPr lang="en-US" altLang="zh-CN" sz="2800" spc="300" dirty="0">
                <a:solidFill>
                  <a:schemeClr val="bg1">
                    <a:lumMod val="85000"/>
                  </a:schemeClr>
                </a:solidFill>
                <a:latin typeface="Bahnschrift Light" panose="020B0502040204020203" pitchFamily="34" charset="0"/>
              </a:rPr>
              <a:t>Walt</a:t>
            </a:r>
          </a:p>
          <a:p>
            <a:r>
              <a:rPr lang="en-US" altLang="zh-CN" sz="2800" spc="300" dirty="0">
                <a:solidFill>
                  <a:schemeClr val="bg1">
                    <a:lumMod val="85000"/>
                  </a:schemeClr>
                </a:solidFill>
                <a:latin typeface="Bahnschrift Light" panose="020B0502040204020203" pitchFamily="34" charset="0"/>
              </a:rPr>
              <a:t>Whitman</a:t>
            </a:r>
            <a:endParaRPr lang="zh-CN" altLang="en-US" sz="2800" spc="300" dirty="0">
              <a:solidFill>
                <a:schemeClr val="bg1">
                  <a:lumMod val="85000"/>
                </a:schemeClr>
              </a:solidFill>
              <a:latin typeface="Bahnschrift Light" panose="020B0502040204020203" pitchFamily="34" charset="0"/>
            </a:endParaRPr>
          </a:p>
        </p:txBody>
      </p:sp>
      <p:sp>
        <p:nvSpPr>
          <p:cNvPr id="31" name="TextBox 30">
            <a:extLst>
              <a:ext uri="{FF2B5EF4-FFF2-40B4-BE49-F238E27FC236}">
                <a16:creationId xmlns:a16="http://schemas.microsoft.com/office/drawing/2014/main" id="{EC8E109F-95C1-4661-9CCD-44121FA0A540}"/>
              </a:ext>
            </a:extLst>
          </p:cNvPr>
          <p:cNvSpPr txBox="1"/>
          <p:nvPr/>
        </p:nvSpPr>
        <p:spPr>
          <a:xfrm>
            <a:off x="9428142" y="1447754"/>
            <a:ext cx="2697708" cy="1384995"/>
          </a:xfrm>
          <a:prstGeom prst="rect">
            <a:avLst/>
          </a:prstGeom>
          <a:noFill/>
        </p:spPr>
        <p:txBody>
          <a:bodyPr wrap="square" rtlCol="0">
            <a:spAutoFit/>
          </a:bodyPr>
          <a:lstStyle/>
          <a:p>
            <a:r>
              <a:rPr lang="en-US" altLang="zh-CN" sz="2800" spc="300" dirty="0">
                <a:solidFill>
                  <a:schemeClr val="bg1">
                    <a:lumMod val="85000"/>
                  </a:schemeClr>
                </a:solidFill>
                <a:latin typeface="Bahnschrift Light" panose="020B0502040204020203" pitchFamily="34" charset="0"/>
              </a:rPr>
              <a:t>Henry </a:t>
            </a:r>
          </a:p>
          <a:p>
            <a:r>
              <a:rPr lang="en-US" altLang="zh-CN" sz="2800" spc="300" dirty="0">
                <a:solidFill>
                  <a:schemeClr val="bg1">
                    <a:lumMod val="85000"/>
                  </a:schemeClr>
                </a:solidFill>
                <a:latin typeface="Bahnschrift Light" panose="020B0502040204020203" pitchFamily="34" charset="0"/>
              </a:rPr>
              <a:t>David</a:t>
            </a:r>
          </a:p>
          <a:p>
            <a:r>
              <a:rPr lang="en-US" altLang="zh-CN" sz="2800" spc="300" dirty="0">
                <a:solidFill>
                  <a:schemeClr val="bg1">
                    <a:lumMod val="85000"/>
                  </a:schemeClr>
                </a:solidFill>
                <a:latin typeface="Bahnschrift Light" panose="020B0502040204020203" pitchFamily="34" charset="0"/>
              </a:rPr>
              <a:t>Thoreau</a:t>
            </a:r>
          </a:p>
        </p:txBody>
      </p:sp>
      <p:sp>
        <p:nvSpPr>
          <p:cNvPr id="32" name="TextBox 31">
            <a:extLst>
              <a:ext uri="{FF2B5EF4-FFF2-40B4-BE49-F238E27FC236}">
                <a16:creationId xmlns:a16="http://schemas.microsoft.com/office/drawing/2014/main" id="{FFD81C0A-3710-4D3A-9E2D-7608A06A8122}"/>
              </a:ext>
            </a:extLst>
          </p:cNvPr>
          <p:cNvSpPr txBox="1"/>
          <p:nvPr/>
        </p:nvSpPr>
        <p:spPr>
          <a:xfrm>
            <a:off x="3318664" y="1447755"/>
            <a:ext cx="2699028" cy="1384995"/>
          </a:xfrm>
          <a:prstGeom prst="rect">
            <a:avLst/>
          </a:prstGeom>
          <a:noFill/>
        </p:spPr>
        <p:txBody>
          <a:bodyPr wrap="square" rtlCol="0">
            <a:spAutoFit/>
          </a:bodyPr>
          <a:lstStyle/>
          <a:p>
            <a:r>
              <a:rPr lang="en-US" altLang="zh-CN" sz="2800" spc="300" dirty="0">
                <a:solidFill>
                  <a:schemeClr val="bg1">
                    <a:lumMod val="85000"/>
                  </a:schemeClr>
                </a:solidFill>
                <a:latin typeface="Bahnschrift Light" panose="020B0502040204020203" pitchFamily="34" charset="0"/>
              </a:rPr>
              <a:t>Ralph</a:t>
            </a:r>
          </a:p>
          <a:p>
            <a:r>
              <a:rPr lang="en-US" altLang="zh-CN" sz="2800" spc="300" dirty="0">
                <a:solidFill>
                  <a:schemeClr val="bg1">
                    <a:lumMod val="85000"/>
                  </a:schemeClr>
                </a:solidFill>
                <a:latin typeface="Bahnschrift Light" panose="020B0502040204020203" pitchFamily="34" charset="0"/>
              </a:rPr>
              <a:t>Waldo</a:t>
            </a:r>
          </a:p>
          <a:p>
            <a:r>
              <a:rPr lang="en-US" altLang="zh-CN" sz="2800" spc="300" dirty="0">
                <a:solidFill>
                  <a:schemeClr val="bg1">
                    <a:lumMod val="85000"/>
                  </a:schemeClr>
                </a:solidFill>
                <a:latin typeface="Bahnschrift Light" panose="020B0502040204020203" pitchFamily="34" charset="0"/>
              </a:rPr>
              <a:t>Emerson</a:t>
            </a:r>
            <a:endParaRPr lang="zh-CN" altLang="en-US" sz="2800" spc="300" dirty="0">
              <a:solidFill>
                <a:schemeClr val="bg1">
                  <a:lumMod val="85000"/>
                </a:schemeClr>
              </a:solidFill>
              <a:latin typeface="Bahnschrift Light" panose="020B0502040204020203" pitchFamily="34" charset="0"/>
            </a:endParaRPr>
          </a:p>
        </p:txBody>
      </p:sp>
      <p:sp>
        <p:nvSpPr>
          <p:cNvPr id="33" name="TextBox 32">
            <a:extLst>
              <a:ext uri="{FF2B5EF4-FFF2-40B4-BE49-F238E27FC236}">
                <a16:creationId xmlns:a16="http://schemas.microsoft.com/office/drawing/2014/main" id="{E0CA5798-EA37-49D7-8B4D-015CDA9B2593}"/>
              </a:ext>
            </a:extLst>
          </p:cNvPr>
          <p:cNvSpPr txBox="1"/>
          <p:nvPr/>
        </p:nvSpPr>
        <p:spPr>
          <a:xfrm>
            <a:off x="271540" y="3662859"/>
            <a:ext cx="2071171" cy="1384995"/>
          </a:xfrm>
          <a:prstGeom prst="rect">
            <a:avLst/>
          </a:prstGeom>
          <a:noFill/>
        </p:spPr>
        <p:txBody>
          <a:bodyPr wrap="square" rtlCol="0">
            <a:spAutoFit/>
          </a:bodyPr>
          <a:lstStyle/>
          <a:p>
            <a:r>
              <a:rPr lang="en-US" altLang="zh-CN" sz="1400" dirty="0">
                <a:solidFill>
                  <a:schemeClr val="bg1">
                    <a:lumMod val="85000"/>
                  </a:schemeClr>
                </a:solidFill>
                <a:latin typeface="Bahnschrift Light" panose="020B0502040204020203" pitchFamily="34" charset="0"/>
              </a:rPr>
              <a:t>One need not be a chamber to be haunted; One need not be a house; The brain has corridors surpassing Material place.</a:t>
            </a:r>
            <a:endParaRPr lang="zh-CN" altLang="en-US" sz="1400" dirty="0">
              <a:solidFill>
                <a:schemeClr val="bg1">
                  <a:lumMod val="85000"/>
                </a:schemeClr>
              </a:solidFill>
              <a:latin typeface="Bahnschrift Light" panose="020B0502040204020203" pitchFamily="34" charset="0"/>
            </a:endParaRPr>
          </a:p>
        </p:txBody>
      </p:sp>
      <p:sp>
        <p:nvSpPr>
          <p:cNvPr id="36" name="TextBox 35">
            <a:extLst>
              <a:ext uri="{FF2B5EF4-FFF2-40B4-BE49-F238E27FC236}">
                <a16:creationId xmlns:a16="http://schemas.microsoft.com/office/drawing/2014/main" id="{EA8D493F-F6B9-40BB-BFCE-F6F2E1F9F8FA}"/>
              </a:ext>
            </a:extLst>
          </p:cNvPr>
          <p:cNvSpPr txBox="1"/>
          <p:nvPr/>
        </p:nvSpPr>
        <p:spPr>
          <a:xfrm>
            <a:off x="-12878" y="2982142"/>
            <a:ext cx="3048876" cy="2800767"/>
          </a:xfrm>
          <a:prstGeom prst="rect">
            <a:avLst/>
          </a:prstGeom>
          <a:noFill/>
        </p:spPr>
        <p:txBody>
          <a:bodyPr wrap="square" rtlCol="0">
            <a:spAutoFit/>
          </a:bodyPr>
          <a:lstStyle/>
          <a:p>
            <a:r>
              <a:rPr lang="en-US" altLang="zh-CN" sz="8800" dirty="0">
                <a:solidFill>
                  <a:schemeClr val="accent2">
                    <a:lumMod val="40000"/>
                    <a:lumOff val="60000"/>
                    <a:alpha val="48000"/>
                  </a:schemeClr>
                </a:solidFill>
                <a:latin typeface="Bahnschrift SemiBold SemiConden" panose="020B0502040204020203" pitchFamily="34" charset="0"/>
              </a:rPr>
              <a:t>“            </a:t>
            </a:r>
          </a:p>
          <a:p>
            <a:r>
              <a:rPr lang="en-US" altLang="zh-CN" sz="8800" dirty="0">
                <a:solidFill>
                  <a:schemeClr val="accent2">
                    <a:lumMod val="40000"/>
                    <a:lumOff val="60000"/>
                    <a:alpha val="48000"/>
                  </a:schemeClr>
                </a:solidFill>
                <a:latin typeface="Bahnschrift SemiBold SemiConden" panose="020B0502040204020203" pitchFamily="34" charset="0"/>
              </a:rPr>
              <a:t>             ”</a:t>
            </a:r>
            <a:endParaRPr lang="zh-CN" altLang="en-US" sz="8800" dirty="0">
              <a:solidFill>
                <a:schemeClr val="accent2">
                  <a:lumMod val="40000"/>
                  <a:lumOff val="60000"/>
                  <a:alpha val="48000"/>
                </a:schemeClr>
              </a:solidFill>
              <a:latin typeface="Bahnschrift SemiBold SemiConden" panose="020B0502040204020203" pitchFamily="34" charset="0"/>
            </a:endParaRPr>
          </a:p>
        </p:txBody>
      </p:sp>
      <p:sp>
        <p:nvSpPr>
          <p:cNvPr id="37" name="TextBox 36">
            <a:extLst>
              <a:ext uri="{FF2B5EF4-FFF2-40B4-BE49-F238E27FC236}">
                <a16:creationId xmlns:a16="http://schemas.microsoft.com/office/drawing/2014/main" id="{4C1AAC52-A1FA-4B13-A299-7162FB15DC98}"/>
              </a:ext>
            </a:extLst>
          </p:cNvPr>
          <p:cNvSpPr txBox="1"/>
          <p:nvPr/>
        </p:nvSpPr>
        <p:spPr>
          <a:xfrm>
            <a:off x="3105379" y="2954974"/>
            <a:ext cx="3048876" cy="2800767"/>
          </a:xfrm>
          <a:prstGeom prst="rect">
            <a:avLst/>
          </a:prstGeom>
          <a:noFill/>
        </p:spPr>
        <p:txBody>
          <a:bodyPr wrap="square" rtlCol="0">
            <a:spAutoFit/>
          </a:bodyPr>
          <a:lstStyle/>
          <a:p>
            <a:r>
              <a:rPr lang="en-US" altLang="zh-CN" sz="8800" dirty="0">
                <a:solidFill>
                  <a:schemeClr val="bg2">
                    <a:lumMod val="90000"/>
                    <a:alpha val="48000"/>
                  </a:schemeClr>
                </a:solidFill>
                <a:latin typeface="Bahnschrift SemiBold SemiConden" panose="020B0502040204020203" pitchFamily="34" charset="0"/>
              </a:rPr>
              <a:t>“            </a:t>
            </a:r>
          </a:p>
          <a:p>
            <a:r>
              <a:rPr lang="en-US" altLang="zh-CN" sz="8800" dirty="0">
                <a:solidFill>
                  <a:schemeClr val="bg2">
                    <a:lumMod val="90000"/>
                    <a:alpha val="48000"/>
                  </a:schemeClr>
                </a:solidFill>
                <a:latin typeface="Bahnschrift SemiBold SemiConden" panose="020B0502040204020203" pitchFamily="34" charset="0"/>
              </a:rPr>
              <a:t>             ”</a:t>
            </a:r>
            <a:endParaRPr lang="zh-CN" altLang="en-US" sz="8800" dirty="0">
              <a:solidFill>
                <a:schemeClr val="bg2">
                  <a:lumMod val="90000"/>
                  <a:alpha val="48000"/>
                </a:schemeClr>
              </a:solidFill>
              <a:latin typeface="Bahnschrift SemiBold SemiConden" panose="020B0502040204020203" pitchFamily="34" charset="0"/>
            </a:endParaRPr>
          </a:p>
        </p:txBody>
      </p:sp>
      <p:sp>
        <p:nvSpPr>
          <p:cNvPr id="38" name="TextBox 37">
            <a:extLst>
              <a:ext uri="{FF2B5EF4-FFF2-40B4-BE49-F238E27FC236}">
                <a16:creationId xmlns:a16="http://schemas.microsoft.com/office/drawing/2014/main" id="{7D73CE02-9BAE-421B-8CA6-ACB73380F8F1}"/>
              </a:ext>
            </a:extLst>
          </p:cNvPr>
          <p:cNvSpPr txBox="1"/>
          <p:nvPr/>
        </p:nvSpPr>
        <p:spPr>
          <a:xfrm>
            <a:off x="6088665" y="2954972"/>
            <a:ext cx="3048876" cy="2800767"/>
          </a:xfrm>
          <a:prstGeom prst="rect">
            <a:avLst/>
          </a:prstGeom>
          <a:noFill/>
        </p:spPr>
        <p:txBody>
          <a:bodyPr wrap="square" rtlCol="0">
            <a:spAutoFit/>
          </a:bodyPr>
          <a:lstStyle/>
          <a:p>
            <a:r>
              <a:rPr lang="en-US" altLang="zh-CN" sz="8800" dirty="0">
                <a:solidFill>
                  <a:schemeClr val="accent4">
                    <a:lumMod val="40000"/>
                    <a:lumOff val="60000"/>
                    <a:alpha val="48000"/>
                  </a:schemeClr>
                </a:solidFill>
                <a:latin typeface="Bahnschrift SemiBold SemiConden" panose="020B0502040204020203" pitchFamily="34" charset="0"/>
              </a:rPr>
              <a:t>“            </a:t>
            </a:r>
          </a:p>
          <a:p>
            <a:r>
              <a:rPr lang="en-US" altLang="zh-CN" sz="8800" dirty="0">
                <a:solidFill>
                  <a:schemeClr val="accent4">
                    <a:lumMod val="40000"/>
                    <a:lumOff val="60000"/>
                    <a:alpha val="48000"/>
                  </a:schemeClr>
                </a:solidFill>
                <a:latin typeface="Bahnschrift SemiBold SemiConden" panose="020B0502040204020203" pitchFamily="34" charset="0"/>
              </a:rPr>
              <a:t>             ”</a:t>
            </a:r>
            <a:endParaRPr lang="zh-CN" altLang="en-US" sz="8800" dirty="0">
              <a:solidFill>
                <a:schemeClr val="accent4">
                  <a:lumMod val="40000"/>
                  <a:lumOff val="60000"/>
                  <a:alpha val="48000"/>
                </a:schemeClr>
              </a:solidFill>
              <a:latin typeface="Bahnschrift SemiBold SemiConden" panose="020B0502040204020203" pitchFamily="34" charset="0"/>
            </a:endParaRPr>
          </a:p>
        </p:txBody>
      </p:sp>
      <p:sp>
        <p:nvSpPr>
          <p:cNvPr id="39" name="TextBox 38">
            <a:extLst>
              <a:ext uri="{FF2B5EF4-FFF2-40B4-BE49-F238E27FC236}">
                <a16:creationId xmlns:a16="http://schemas.microsoft.com/office/drawing/2014/main" id="{F278F73F-B7DA-4428-A860-622F891D9170}"/>
              </a:ext>
            </a:extLst>
          </p:cNvPr>
          <p:cNvSpPr txBox="1"/>
          <p:nvPr/>
        </p:nvSpPr>
        <p:spPr>
          <a:xfrm>
            <a:off x="9167254" y="2954971"/>
            <a:ext cx="3048876" cy="2800767"/>
          </a:xfrm>
          <a:prstGeom prst="rect">
            <a:avLst/>
          </a:prstGeom>
          <a:noFill/>
        </p:spPr>
        <p:txBody>
          <a:bodyPr wrap="square" rtlCol="0">
            <a:spAutoFit/>
          </a:bodyPr>
          <a:lstStyle/>
          <a:p>
            <a:r>
              <a:rPr lang="en-US" altLang="zh-CN" sz="8800" dirty="0">
                <a:solidFill>
                  <a:schemeClr val="accent1">
                    <a:lumMod val="40000"/>
                    <a:lumOff val="60000"/>
                    <a:alpha val="48000"/>
                  </a:schemeClr>
                </a:solidFill>
                <a:latin typeface="Bahnschrift SemiBold SemiConden" panose="020B0502040204020203" pitchFamily="34" charset="0"/>
              </a:rPr>
              <a:t>“            </a:t>
            </a:r>
          </a:p>
          <a:p>
            <a:r>
              <a:rPr lang="en-US" altLang="zh-CN" sz="8800" dirty="0">
                <a:solidFill>
                  <a:schemeClr val="accent1">
                    <a:lumMod val="40000"/>
                    <a:lumOff val="60000"/>
                    <a:alpha val="48000"/>
                  </a:schemeClr>
                </a:solidFill>
                <a:latin typeface="Bahnschrift SemiBold SemiConden" panose="020B0502040204020203" pitchFamily="34" charset="0"/>
              </a:rPr>
              <a:t>             ”</a:t>
            </a:r>
            <a:endParaRPr lang="zh-CN" altLang="en-US" sz="8800" dirty="0">
              <a:solidFill>
                <a:schemeClr val="accent1">
                  <a:lumMod val="40000"/>
                  <a:lumOff val="60000"/>
                  <a:alpha val="48000"/>
                </a:schemeClr>
              </a:solidFill>
              <a:latin typeface="Bahnschrift SemiBold SemiConden" panose="020B0502040204020203" pitchFamily="34" charset="0"/>
            </a:endParaRPr>
          </a:p>
        </p:txBody>
      </p:sp>
      <p:sp>
        <p:nvSpPr>
          <p:cNvPr id="40" name="TextBox 39">
            <a:extLst>
              <a:ext uri="{FF2B5EF4-FFF2-40B4-BE49-F238E27FC236}">
                <a16:creationId xmlns:a16="http://schemas.microsoft.com/office/drawing/2014/main" id="{C14DAFD2-414B-4B15-9734-D657E72D25E7}"/>
              </a:ext>
            </a:extLst>
          </p:cNvPr>
          <p:cNvSpPr txBox="1"/>
          <p:nvPr/>
        </p:nvSpPr>
        <p:spPr>
          <a:xfrm>
            <a:off x="3314839" y="3695729"/>
            <a:ext cx="2071171" cy="1169551"/>
          </a:xfrm>
          <a:prstGeom prst="rect">
            <a:avLst/>
          </a:prstGeom>
          <a:noFill/>
        </p:spPr>
        <p:txBody>
          <a:bodyPr wrap="square" rtlCol="0">
            <a:spAutoFit/>
          </a:bodyPr>
          <a:lstStyle>
            <a:defPPr>
              <a:defRPr lang="zh-CN"/>
            </a:defPPr>
            <a:lvl1pPr>
              <a:defRPr sz="1400">
                <a:solidFill>
                  <a:schemeClr val="bg1">
                    <a:lumMod val="85000"/>
                  </a:schemeClr>
                </a:solidFill>
                <a:latin typeface="Bahnschrift Light" panose="020B0502040204020203" pitchFamily="34" charset="0"/>
              </a:defRPr>
            </a:lvl1pPr>
          </a:lstStyle>
          <a:p>
            <a:r>
              <a:rPr lang="en-US" altLang="zh-CN" dirty="0"/>
              <a:t>To be yourself in a world that is constantly trying to make you something else is the greatest accomplishment.</a:t>
            </a:r>
            <a:endParaRPr lang="zh-CN" altLang="en-US" dirty="0"/>
          </a:p>
        </p:txBody>
      </p:sp>
      <p:sp>
        <p:nvSpPr>
          <p:cNvPr id="41" name="TextBox 40">
            <a:extLst>
              <a:ext uri="{FF2B5EF4-FFF2-40B4-BE49-F238E27FC236}">
                <a16:creationId xmlns:a16="http://schemas.microsoft.com/office/drawing/2014/main" id="{9CB1ED11-5A70-4718-8845-C0F471CDEFE2}"/>
              </a:ext>
            </a:extLst>
          </p:cNvPr>
          <p:cNvSpPr txBox="1"/>
          <p:nvPr/>
        </p:nvSpPr>
        <p:spPr>
          <a:xfrm>
            <a:off x="6356625" y="3698483"/>
            <a:ext cx="2071171" cy="1169551"/>
          </a:xfrm>
          <a:prstGeom prst="rect">
            <a:avLst/>
          </a:prstGeom>
          <a:noFill/>
        </p:spPr>
        <p:txBody>
          <a:bodyPr wrap="square" rtlCol="0">
            <a:spAutoFit/>
          </a:bodyPr>
          <a:lstStyle>
            <a:defPPr>
              <a:defRPr lang="zh-CN"/>
            </a:defPPr>
            <a:lvl1pPr>
              <a:defRPr sz="1400">
                <a:solidFill>
                  <a:schemeClr val="bg1">
                    <a:lumMod val="85000"/>
                  </a:schemeClr>
                </a:solidFill>
                <a:latin typeface="Bahnschrift Light" panose="020B0502040204020203" pitchFamily="34" charset="0"/>
              </a:defRPr>
            </a:lvl1pPr>
          </a:lstStyle>
          <a:p>
            <a:r>
              <a:rPr lang="en-US" altLang="zh-CN" dirty="0"/>
              <a:t>I too am not a bit tamed, I too am untranslatable, I sound my barbaric yawp over the roofs of the world.</a:t>
            </a:r>
            <a:endParaRPr lang="zh-CN" altLang="en-US" dirty="0"/>
          </a:p>
        </p:txBody>
      </p:sp>
      <p:sp>
        <p:nvSpPr>
          <p:cNvPr id="42" name="TextBox 41">
            <a:extLst>
              <a:ext uri="{FF2B5EF4-FFF2-40B4-BE49-F238E27FC236}">
                <a16:creationId xmlns:a16="http://schemas.microsoft.com/office/drawing/2014/main" id="{1EC5B9B9-8D36-432B-8D6E-8C1C59B1EC28}"/>
              </a:ext>
            </a:extLst>
          </p:cNvPr>
          <p:cNvSpPr txBox="1"/>
          <p:nvPr/>
        </p:nvSpPr>
        <p:spPr>
          <a:xfrm>
            <a:off x="9428142" y="3695729"/>
            <a:ext cx="2071171" cy="954107"/>
          </a:xfrm>
          <a:prstGeom prst="rect">
            <a:avLst/>
          </a:prstGeom>
          <a:noFill/>
        </p:spPr>
        <p:txBody>
          <a:bodyPr wrap="square" rtlCol="0">
            <a:spAutoFit/>
          </a:bodyPr>
          <a:lstStyle>
            <a:defPPr>
              <a:defRPr lang="zh-CN"/>
            </a:defPPr>
            <a:lvl1pPr>
              <a:defRPr sz="1400">
                <a:solidFill>
                  <a:schemeClr val="bg1">
                    <a:lumMod val="85000"/>
                  </a:schemeClr>
                </a:solidFill>
                <a:latin typeface="Bahnschrift Light" panose="020B0502040204020203" pitchFamily="34" charset="0"/>
              </a:defRPr>
            </a:lvl1pPr>
          </a:lstStyle>
          <a:p>
            <a:r>
              <a:rPr lang="en-US" altLang="zh-CN" dirty="0"/>
              <a:t>Go confidently in the direction of your dreams. Live the life you have imagined.</a:t>
            </a:r>
            <a:endParaRPr lang="zh-CN" altLang="en-US" dirty="0"/>
          </a:p>
        </p:txBody>
      </p:sp>
      <p:sp>
        <p:nvSpPr>
          <p:cNvPr id="44" name="Rectangle 43">
            <a:extLst>
              <a:ext uri="{FF2B5EF4-FFF2-40B4-BE49-F238E27FC236}">
                <a16:creationId xmlns:a16="http://schemas.microsoft.com/office/drawing/2014/main" id="{DC534B55-45E9-40C2-ADE0-53757AA2A9F6}"/>
              </a:ext>
            </a:extLst>
          </p:cNvPr>
          <p:cNvSpPr/>
          <p:nvPr/>
        </p:nvSpPr>
        <p:spPr>
          <a:xfrm>
            <a:off x="539827" y="5872730"/>
            <a:ext cx="1802884" cy="4137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Not our Part</a:t>
            </a:r>
            <a:endParaRPr lang="zh-CN" altLang="en-US" dirty="0"/>
          </a:p>
        </p:txBody>
      </p:sp>
      <p:sp>
        <p:nvSpPr>
          <p:cNvPr id="45" name="Rectangle 44">
            <a:extLst>
              <a:ext uri="{FF2B5EF4-FFF2-40B4-BE49-F238E27FC236}">
                <a16:creationId xmlns:a16="http://schemas.microsoft.com/office/drawing/2014/main" id="{A679F269-0B8D-4CDF-9E94-09FEAF29ACCC}"/>
              </a:ext>
            </a:extLst>
          </p:cNvPr>
          <p:cNvSpPr/>
          <p:nvPr/>
        </p:nvSpPr>
        <p:spPr>
          <a:xfrm>
            <a:off x="3614774" y="5893162"/>
            <a:ext cx="1802884" cy="41370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Read More</a:t>
            </a:r>
            <a:endParaRPr lang="zh-CN" altLang="en-US" dirty="0"/>
          </a:p>
        </p:txBody>
      </p:sp>
      <p:sp>
        <p:nvSpPr>
          <p:cNvPr id="46" name="Rectangle 45">
            <a:extLst>
              <a:ext uri="{FF2B5EF4-FFF2-40B4-BE49-F238E27FC236}">
                <a16:creationId xmlns:a16="http://schemas.microsoft.com/office/drawing/2014/main" id="{53D62D7F-8C8F-47D4-A2A6-8E63409D09AA}"/>
              </a:ext>
            </a:extLst>
          </p:cNvPr>
          <p:cNvSpPr/>
          <p:nvPr/>
        </p:nvSpPr>
        <p:spPr>
          <a:xfrm>
            <a:off x="9671920" y="5857897"/>
            <a:ext cx="1802884" cy="41370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Not our Part</a:t>
            </a:r>
            <a:endParaRPr lang="zh-CN" altLang="en-US" dirty="0"/>
          </a:p>
        </p:txBody>
      </p:sp>
      <p:sp>
        <p:nvSpPr>
          <p:cNvPr id="47" name="Rectangle 46">
            <a:extLst>
              <a:ext uri="{FF2B5EF4-FFF2-40B4-BE49-F238E27FC236}">
                <a16:creationId xmlns:a16="http://schemas.microsoft.com/office/drawing/2014/main" id="{7A6705EC-111D-4DD0-B84F-AED913AC8992}"/>
              </a:ext>
            </a:extLst>
          </p:cNvPr>
          <p:cNvSpPr/>
          <p:nvPr/>
        </p:nvSpPr>
        <p:spPr>
          <a:xfrm>
            <a:off x="6656355" y="5872730"/>
            <a:ext cx="1802884" cy="4137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Not our Part</a:t>
            </a:r>
            <a:endParaRPr lang="zh-CN" altLang="en-US" dirty="0"/>
          </a:p>
        </p:txBody>
      </p:sp>
    </p:spTree>
    <p:extLst>
      <p:ext uri="{BB962C8B-B14F-4D97-AF65-F5344CB8AC3E}">
        <p14:creationId xmlns:p14="http://schemas.microsoft.com/office/powerpoint/2010/main" val="358276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0-#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par>
                          <p:cTn id="51" fill="hold">
                            <p:stCondLst>
                              <p:cond delay="1500"/>
                            </p:stCondLst>
                            <p:childTnLst>
                              <p:par>
                                <p:cTn id="52" presetID="8" presetClass="entr" presetSubtype="16"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amond(in)">
                                      <p:cBhvr>
                                        <p:cTn id="54" dur="500"/>
                                        <p:tgtEl>
                                          <p:spTgt spid="28"/>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amond(in)">
                                      <p:cBhvr>
                                        <p:cTn id="57" dur="500"/>
                                        <p:tgtEl>
                                          <p:spTgt spid="32"/>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diamond(in)">
                                      <p:cBhvr>
                                        <p:cTn id="60" dur="500"/>
                                        <p:tgtEl>
                                          <p:spTgt spid="30"/>
                                        </p:tgtEl>
                                      </p:cBhvr>
                                    </p:animEffect>
                                  </p:childTnLst>
                                </p:cTn>
                              </p:par>
                              <p:par>
                                <p:cTn id="61" presetID="8" presetClass="entr" presetSubtype="16"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amond(in)">
                                      <p:cBhvr>
                                        <p:cTn id="63" dur="500"/>
                                        <p:tgtEl>
                                          <p:spTgt spid="31"/>
                                        </p:tgtEl>
                                      </p:cBhvr>
                                    </p:animEffect>
                                  </p:childTnLst>
                                </p:cTn>
                              </p:par>
                            </p:childTnLst>
                          </p:cTn>
                        </p:par>
                        <p:par>
                          <p:cTn id="64" fill="hold">
                            <p:stCondLst>
                              <p:cond delay="2000"/>
                            </p:stCondLst>
                            <p:childTnLst>
                              <p:par>
                                <p:cTn id="65" presetID="8" presetClass="entr" presetSubtype="16"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diamond(in)">
                                      <p:cBhvr>
                                        <p:cTn id="67" dur="500"/>
                                        <p:tgtEl>
                                          <p:spTgt spid="40"/>
                                        </p:tgtEl>
                                      </p:cBhvr>
                                    </p:animEffect>
                                  </p:childTnLst>
                                </p:cTn>
                              </p:par>
                              <p:par>
                                <p:cTn id="68" presetID="8" presetClass="entr" presetSubtype="16"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diamond(in)">
                                      <p:cBhvr>
                                        <p:cTn id="70" dur="500"/>
                                        <p:tgtEl>
                                          <p:spTgt spid="41"/>
                                        </p:tgtEl>
                                      </p:cBhvr>
                                    </p:animEffect>
                                  </p:childTnLst>
                                </p:cTn>
                              </p:par>
                              <p:par>
                                <p:cTn id="71" presetID="8" presetClass="entr" presetSubtype="16"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diamond(in)">
                                      <p:cBhvr>
                                        <p:cTn id="73" dur="500"/>
                                        <p:tgtEl>
                                          <p:spTgt spid="42"/>
                                        </p:tgtEl>
                                      </p:cBhvr>
                                    </p:animEffect>
                                  </p:childTnLst>
                                </p:cTn>
                              </p:par>
                              <p:par>
                                <p:cTn id="74" presetID="8" presetClass="entr" presetSubtype="16"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amond(in)">
                                      <p:cBhvr>
                                        <p:cTn id="76" dur="500"/>
                                        <p:tgtEl>
                                          <p:spTgt spid="33"/>
                                        </p:tgtEl>
                                      </p:cBhvr>
                                    </p:animEffect>
                                  </p:childTnLst>
                                </p:cTn>
                              </p:par>
                            </p:childTnLst>
                          </p:cTn>
                        </p:par>
                        <p:par>
                          <p:cTn id="77" fill="hold">
                            <p:stCondLst>
                              <p:cond delay="2500"/>
                            </p:stCondLst>
                            <p:childTnLst>
                              <p:par>
                                <p:cTn id="78" presetID="31" presetClass="entr" presetSubtype="0"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 calcmode="lin" valueType="num">
                                      <p:cBhvr>
                                        <p:cTn id="82" dur="500" fill="hold"/>
                                        <p:tgtEl>
                                          <p:spTgt spid="46"/>
                                        </p:tgtEl>
                                        <p:attrNameLst>
                                          <p:attrName>style.rotation</p:attrName>
                                        </p:attrNameLst>
                                      </p:cBhvr>
                                      <p:tavLst>
                                        <p:tav tm="0">
                                          <p:val>
                                            <p:fltVal val="90"/>
                                          </p:val>
                                        </p:tav>
                                        <p:tav tm="100000">
                                          <p:val>
                                            <p:fltVal val="0"/>
                                          </p:val>
                                        </p:tav>
                                      </p:tavLst>
                                    </p:anim>
                                    <p:animEffect transition="in" filter="fade">
                                      <p:cBhvr>
                                        <p:cTn id="83" dur="500"/>
                                        <p:tgtEl>
                                          <p:spTgt spid="46"/>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p:cTn id="86" dur="500" fill="hold"/>
                                        <p:tgtEl>
                                          <p:spTgt spid="47"/>
                                        </p:tgtEl>
                                        <p:attrNameLst>
                                          <p:attrName>ppt_w</p:attrName>
                                        </p:attrNameLst>
                                      </p:cBhvr>
                                      <p:tavLst>
                                        <p:tav tm="0">
                                          <p:val>
                                            <p:fltVal val="0"/>
                                          </p:val>
                                        </p:tav>
                                        <p:tav tm="100000">
                                          <p:val>
                                            <p:strVal val="#ppt_w"/>
                                          </p:val>
                                        </p:tav>
                                      </p:tavLst>
                                    </p:anim>
                                    <p:anim calcmode="lin" valueType="num">
                                      <p:cBhvr>
                                        <p:cTn id="87" dur="500" fill="hold"/>
                                        <p:tgtEl>
                                          <p:spTgt spid="47"/>
                                        </p:tgtEl>
                                        <p:attrNameLst>
                                          <p:attrName>ppt_h</p:attrName>
                                        </p:attrNameLst>
                                      </p:cBhvr>
                                      <p:tavLst>
                                        <p:tav tm="0">
                                          <p:val>
                                            <p:fltVal val="0"/>
                                          </p:val>
                                        </p:tav>
                                        <p:tav tm="100000">
                                          <p:val>
                                            <p:strVal val="#ppt_h"/>
                                          </p:val>
                                        </p:tav>
                                      </p:tavLst>
                                    </p:anim>
                                    <p:anim calcmode="lin" valueType="num">
                                      <p:cBhvr>
                                        <p:cTn id="88" dur="500" fill="hold"/>
                                        <p:tgtEl>
                                          <p:spTgt spid="47"/>
                                        </p:tgtEl>
                                        <p:attrNameLst>
                                          <p:attrName>style.rotation</p:attrName>
                                        </p:attrNameLst>
                                      </p:cBhvr>
                                      <p:tavLst>
                                        <p:tav tm="0">
                                          <p:val>
                                            <p:fltVal val="90"/>
                                          </p:val>
                                        </p:tav>
                                        <p:tav tm="100000">
                                          <p:val>
                                            <p:fltVal val="0"/>
                                          </p:val>
                                        </p:tav>
                                      </p:tavLst>
                                    </p:anim>
                                    <p:animEffect transition="in" filter="fade">
                                      <p:cBhvr>
                                        <p:cTn id="89" dur="500"/>
                                        <p:tgtEl>
                                          <p:spTgt spid="47"/>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p:cTn id="92" dur="500" fill="hold"/>
                                        <p:tgtEl>
                                          <p:spTgt spid="45"/>
                                        </p:tgtEl>
                                        <p:attrNameLst>
                                          <p:attrName>ppt_w</p:attrName>
                                        </p:attrNameLst>
                                      </p:cBhvr>
                                      <p:tavLst>
                                        <p:tav tm="0">
                                          <p:val>
                                            <p:fltVal val="0"/>
                                          </p:val>
                                        </p:tav>
                                        <p:tav tm="100000">
                                          <p:val>
                                            <p:strVal val="#ppt_w"/>
                                          </p:val>
                                        </p:tav>
                                      </p:tavLst>
                                    </p:anim>
                                    <p:anim calcmode="lin" valueType="num">
                                      <p:cBhvr>
                                        <p:cTn id="93" dur="500" fill="hold"/>
                                        <p:tgtEl>
                                          <p:spTgt spid="45"/>
                                        </p:tgtEl>
                                        <p:attrNameLst>
                                          <p:attrName>ppt_h</p:attrName>
                                        </p:attrNameLst>
                                      </p:cBhvr>
                                      <p:tavLst>
                                        <p:tav tm="0">
                                          <p:val>
                                            <p:fltVal val="0"/>
                                          </p:val>
                                        </p:tav>
                                        <p:tav tm="100000">
                                          <p:val>
                                            <p:strVal val="#ppt_h"/>
                                          </p:val>
                                        </p:tav>
                                      </p:tavLst>
                                    </p:anim>
                                    <p:anim calcmode="lin" valueType="num">
                                      <p:cBhvr>
                                        <p:cTn id="94" dur="500" fill="hold"/>
                                        <p:tgtEl>
                                          <p:spTgt spid="45"/>
                                        </p:tgtEl>
                                        <p:attrNameLst>
                                          <p:attrName>style.rotation</p:attrName>
                                        </p:attrNameLst>
                                      </p:cBhvr>
                                      <p:tavLst>
                                        <p:tav tm="0">
                                          <p:val>
                                            <p:fltVal val="90"/>
                                          </p:val>
                                        </p:tav>
                                        <p:tav tm="100000">
                                          <p:val>
                                            <p:fltVal val="0"/>
                                          </p:val>
                                        </p:tav>
                                      </p:tavLst>
                                    </p:anim>
                                    <p:animEffect transition="in" filter="fade">
                                      <p:cBhvr>
                                        <p:cTn id="95" dur="500"/>
                                        <p:tgtEl>
                                          <p:spTgt spid="45"/>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 calcmode="lin" valueType="num">
                                      <p:cBhvr>
                                        <p:cTn id="98" dur="500" fill="hold"/>
                                        <p:tgtEl>
                                          <p:spTgt spid="44"/>
                                        </p:tgtEl>
                                        <p:attrNameLst>
                                          <p:attrName>ppt_w</p:attrName>
                                        </p:attrNameLst>
                                      </p:cBhvr>
                                      <p:tavLst>
                                        <p:tav tm="0">
                                          <p:val>
                                            <p:fltVal val="0"/>
                                          </p:val>
                                        </p:tav>
                                        <p:tav tm="100000">
                                          <p:val>
                                            <p:strVal val="#ppt_w"/>
                                          </p:val>
                                        </p:tav>
                                      </p:tavLst>
                                    </p:anim>
                                    <p:anim calcmode="lin" valueType="num">
                                      <p:cBhvr>
                                        <p:cTn id="99" dur="500" fill="hold"/>
                                        <p:tgtEl>
                                          <p:spTgt spid="44"/>
                                        </p:tgtEl>
                                        <p:attrNameLst>
                                          <p:attrName>ppt_h</p:attrName>
                                        </p:attrNameLst>
                                      </p:cBhvr>
                                      <p:tavLst>
                                        <p:tav tm="0">
                                          <p:val>
                                            <p:fltVal val="0"/>
                                          </p:val>
                                        </p:tav>
                                        <p:tav tm="100000">
                                          <p:val>
                                            <p:strVal val="#ppt_h"/>
                                          </p:val>
                                        </p:tav>
                                      </p:tavLst>
                                    </p:anim>
                                    <p:anim calcmode="lin" valueType="num">
                                      <p:cBhvr>
                                        <p:cTn id="100" dur="500" fill="hold"/>
                                        <p:tgtEl>
                                          <p:spTgt spid="44"/>
                                        </p:tgtEl>
                                        <p:attrNameLst>
                                          <p:attrName>style.rotation</p:attrName>
                                        </p:attrNameLst>
                                      </p:cBhvr>
                                      <p:tavLst>
                                        <p:tav tm="0">
                                          <p:val>
                                            <p:fltVal val="90"/>
                                          </p:val>
                                        </p:tav>
                                        <p:tav tm="100000">
                                          <p:val>
                                            <p:fltVal val="0"/>
                                          </p:val>
                                        </p:tav>
                                      </p:tavLst>
                                    </p:anim>
                                    <p:animEffect transition="in" filter="fade">
                                      <p:cBhvr>
                                        <p:cTn id="101" dur="500"/>
                                        <p:tgtEl>
                                          <p:spTgt spid="44"/>
                                        </p:tgtEl>
                                      </p:cBhvr>
                                    </p:animEffect>
                                  </p:childTnLst>
                                </p:cTn>
                              </p:par>
                            </p:childTnLst>
                          </p:cTn>
                        </p:par>
                        <p:par>
                          <p:cTn id="102" fill="hold">
                            <p:stCondLst>
                              <p:cond delay="3000"/>
                            </p:stCondLst>
                            <p:childTnLst>
                              <p:par>
                                <p:cTn id="103" presetID="32" presetClass="emph" presetSubtype="0" fill="hold" grpId="1" nodeType="afterEffect">
                                  <p:stCondLst>
                                    <p:cond delay="0"/>
                                  </p:stCondLst>
                                  <p:childTnLst>
                                    <p:animRot by="120000">
                                      <p:cBhvr>
                                        <p:cTn id="104" dur="50" fill="hold">
                                          <p:stCondLst>
                                            <p:cond delay="0"/>
                                          </p:stCondLst>
                                        </p:cTn>
                                        <p:tgtEl>
                                          <p:spTgt spid="45"/>
                                        </p:tgtEl>
                                        <p:attrNameLst>
                                          <p:attrName>r</p:attrName>
                                        </p:attrNameLst>
                                      </p:cBhvr>
                                    </p:animRot>
                                    <p:animRot by="-240000">
                                      <p:cBhvr>
                                        <p:cTn id="105" dur="100" fill="hold">
                                          <p:stCondLst>
                                            <p:cond delay="100"/>
                                          </p:stCondLst>
                                        </p:cTn>
                                        <p:tgtEl>
                                          <p:spTgt spid="45"/>
                                        </p:tgtEl>
                                        <p:attrNameLst>
                                          <p:attrName>r</p:attrName>
                                        </p:attrNameLst>
                                      </p:cBhvr>
                                    </p:animRot>
                                    <p:animRot by="240000">
                                      <p:cBhvr>
                                        <p:cTn id="106" dur="100" fill="hold">
                                          <p:stCondLst>
                                            <p:cond delay="200"/>
                                          </p:stCondLst>
                                        </p:cTn>
                                        <p:tgtEl>
                                          <p:spTgt spid="45"/>
                                        </p:tgtEl>
                                        <p:attrNameLst>
                                          <p:attrName>r</p:attrName>
                                        </p:attrNameLst>
                                      </p:cBhvr>
                                    </p:animRot>
                                    <p:animRot by="-240000">
                                      <p:cBhvr>
                                        <p:cTn id="107" dur="100" fill="hold">
                                          <p:stCondLst>
                                            <p:cond delay="300"/>
                                          </p:stCondLst>
                                        </p:cTn>
                                        <p:tgtEl>
                                          <p:spTgt spid="45"/>
                                        </p:tgtEl>
                                        <p:attrNameLst>
                                          <p:attrName>r</p:attrName>
                                        </p:attrNameLst>
                                      </p:cBhvr>
                                    </p:animRot>
                                    <p:animRot by="120000">
                                      <p:cBhvr>
                                        <p:cTn id="108" dur="100" fill="hold">
                                          <p:stCondLst>
                                            <p:cond delay="4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p:bldP spid="30" grpId="0"/>
      <p:bldP spid="31" grpId="0"/>
      <p:bldP spid="32" grpId="0"/>
      <p:bldP spid="33" grpId="0"/>
      <p:bldP spid="36" grpId="0"/>
      <p:bldP spid="37" grpId="0"/>
      <p:bldP spid="38" grpId="0"/>
      <p:bldP spid="39" grpId="0"/>
      <p:bldP spid="40" grpId="0"/>
      <p:bldP spid="41" grpId="0"/>
      <p:bldP spid="42" grpId="0"/>
      <p:bldP spid="44" grpId="0" animBg="1"/>
      <p:bldP spid="45" grpId="0" animBg="1"/>
      <p:bldP spid="45" grpId="1"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1DE6E40-91A4-412F-9B7C-0BEA5F881CB0}"/>
              </a:ext>
            </a:extLst>
          </p:cNvPr>
          <p:cNvSpPr/>
          <p:nvPr/>
        </p:nvSpPr>
        <p:spPr>
          <a:xfrm rot="19618075">
            <a:off x="11140256" y="-942624"/>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CB35BF2E-27C1-43EE-9DB3-518F37B75A2D}"/>
              </a:ext>
            </a:extLst>
          </p:cNvPr>
          <p:cNvSpPr/>
          <p:nvPr/>
        </p:nvSpPr>
        <p:spPr>
          <a:xfrm rot="19618075">
            <a:off x="4309625" y="-1569286"/>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32">
            <a:extLst>
              <a:ext uri="{FF2B5EF4-FFF2-40B4-BE49-F238E27FC236}">
                <a16:creationId xmlns:a16="http://schemas.microsoft.com/office/drawing/2014/main" id="{F43FD745-354D-4B7C-8F76-81DDC4B35F05}"/>
              </a:ext>
            </a:extLst>
          </p:cNvPr>
          <p:cNvSpPr/>
          <p:nvPr/>
        </p:nvSpPr>
        <p:spPr>
          <a:xfrm rot="19618075">
            <a:off x="9364143" y="4113461"/>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31">
            <a:extLst>
              <a:ext uri="{FF2B5EF4-FFF2-40B4-BE49-F238E27FC236}">
                <a16:creationId xmlns:a16="http://schemas.microsoft.com/office/drawing/2014/main" id="{182A769C-B676-4CAA-876F-E990D0E348C6}"/>
              </a:ext>
            </a:extLst>
          </p:cNvPr>
          <p:cNvSpPr/>
          <p:nvPr/>
        </p:nvSpPr>
        <p:spPr>
          <a:xfrm>
            <a:off x="1853713" y="-461004"/>
            <a:ext cx="3305021" cy="6512666"/>
          </a:xfrm>
          <a:prstGeom prst="rect">
            <a:avLst/>
          </a:prstGeom>
          <a:noFill/>
          <a:ln w="349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rot="16200000">
            <a:off x="-4048410" y="760737"/>
            <a:ext cx="9588012" cy="2212465"/>
          </a:xfrm>
          <a:prstGeom prst="rect">
            <a:avLst/>
          </a:prstGeom>
          <a:noFill/>
        </p:spPr>
        <p:txBody>
          <a:bodyPr wrap="square" rtlCol="0">
            <a:spAutoFit/>
          </a:bodyPr>
          <a:lstStyle/>
          <a:p>
            <a:r>
              <a:rPr lang="en-US" sz="13777" dirty="0">
                <a:gradFill>
                  <a:gsLst>
                    <a:gs pos="0">
                      <a:srgbClr val="ED4749">
                        <a:alpha val="50000"/>
                      </a:srgbClr>
                    </a:gs>
                    <a:gs pos="100000">
                      <a:srgbClr val="F3B572">
                        <a:alpha val="18000"/>
                      </a:srgbClr>
                    </a:gs>
                  </a:gsLst>
                  <a:lin ang="2700000" scaled="1"/>
                </a:gradFill>
                <a:latin typeface="Bahnschrift SemiBold" panose="020B0502040204020203" pitchFamily="34" charset="0"/>
              </a:rPr>
              <a:t>Content</a:t>
            </a:r>
          </a:p>
        </p:txBody>
      </p:sp>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8884" y="0"/>
            <a:ext cx="3375874" cy="6858000"/>
          </a:xfrm>
          <a:custGeom>
            <a:avLst/>
            <a:gdLst>
              <a:gd name="connsiteX0" fmla="*/ 0 w 4876263"/>
              <a:gd name="connsiteY0" fmla="*/ 0 h 9906000"/>
              <a:gd name="connsiteX1" fmla="*/ 4876263 w 4876263"/>
              <a:gd name="connsiteY1" fmla="*/ 0 h 9906000"/>
              <a:gd name="connsiteX2" fmla="*/ 4876263 w 4876263"/>
              <a:gd name="connsiteY2" fmla="*/ 9906000 h 9906000"/>
              <a:gd name="connsiteX3" fmla="*/ 0 w 4876263"/>
              <a:gd name="connsiteY3" fmla="*/ 9906000 h 9906000"/>
            </a:gdLst>
            <a:ahLst/>
            <a:cxnLst>
              <a:cxn ang="0">
                <a:pos x="connsiteX0" y="connsiteY0"/>
              </a:cxn>
              <a:cxn ang="0">
                <a:pos x="connsiteX1" y="connsiteY1"/>
              </a:cxn>
              <a:cxn ang="0">
                <a:pos x="connsiteX2" y="connsiteY2"/>
              </a:cxn>
              <a:cxn ang="0">
                <a:pos x="connsiteX3" y="connsiteY3"/>
              </a:cxn>
            </a:cxnLst>
            <a:rect l="l" t="t" r="r" b="b"/>
            <a:pathLst>
              <a:path w="4876263" h="9906000">
                <a:moveTo>
                  <a:pt x="0" y="0"/>
                </a:moveTo>
                <a:lnTo>
                  <a:pt x="4876263" y="0"/>
                </a:lnTo>
                <a:lnTo>
                  <a:pt x="4876263" y="9906000"/>
                </a:lnTo>
                <a:lnTo>
                  <a:pt x="0" y="9906000"/>
                </a:lnTo>
                <a:close/>
              </a:path>
            </a:pathLst>
          </a:custGeom>
        </p:spPr>
      </p:pic>
      <p:sp>
        <p:nvSpPr>
          <p:cNvPr id="3" name="Rectangle 2"/>
          <p:cNvSpPr/>
          <p:nvPr/>
        </p:nvSpPr>
        <p:spPr>
          <a:xfrm>
            <a:off x="5611394" y="1702822"/>
            <a:ext cx="3850659" cy="6956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4" name="Rectangle 3"/>
          <p:cNvSpPr/>
          <p:nvPr/>
        </p:nvSpPr>
        <p:spPr>
          <a:xfrm>
            <a:off x="5589097" y="2491217"/>
            <a:ext cx="5515771" cy="1169914"/>
          </a:xfrm>
          <a:prstGeom prst="rect">
            <a:avLst/>
          </a:prstGeom>
          <a:gradFill flip="none" rotWithShape="1">
            <a:gsLst>
              <a:gs pos="0">
                <a:srgbClr val="ED4749"/>
              </a:gs>
              <a:gs pos="100000">
                <a:srgbClr val="F3B572"/>
              </a:gs>
            </a:gsLst>
            <a:lin ang="8100000" scaled="1"/>
            <a:tileRect/>
          </a:gradFill>
          <a:ln>
            <a:noFill/>
          </a:ln>
          <a:effectLst>
            <a:outerShdw blurRad="965200" dist="38100" dir="2700000" sx="102000" sy="102000" algn="tl"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5" name="Rectangle 4"/>
          <p:cNvSpPr/>
          <p:nvPr/>
        </p:nvSpPr>
        <p:spPr>
          <a:xfrm>
            <a:off x="5589096" y="3700163"/>
            <a:ext cx="3797906" cy="746637"/>
          </a:xfrm>
          <a:prstGeom prst="rect">
            <a:avLst/>
          </a:prstGeom>
          <a:solidFill>
            <a:schemeClr val="bg1">
              <a:lumMod val="85000"/>
            </a:schemeClr>
          </a:solidFill>
          <a:ln>
            <a:noFill/>
          </a:ln>
          <a:effectLst>
            <a:outerShdw blurRad="546100" dist="38100" dir="5400000" sx="103000" sy="103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6" name="Rectangle 5"/>
          <p:cNvSpPr/>
          <p:nvPr/>
        </p:nvSpPr>
        <p:spPr>
          <a:xfrm>
            <a:off x="5589097" y="4515180"/>
            <a:ext cx="3468381" cy="679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7" name="TextBox 6"/>
          <p:cNvSpPr txBox="1"/>
          <p:nvPr/>
        </p:nvSpPr>
        <p:spPr>
          <a:xfrm>
            <a:off x="6650411" y="1935337"/>
            <a:ext cx="2416275" cy="348109"/>
          </a:xfrm>
          <a:prstGeom prst="rect">
            <a:avLst/>
          </a:prstGeom>
          <a:noFill/>
        </p:spPr>
        <p:txBody>
          <a:bodyPr wrap="square" rtlCol="0">
            <a:spAutoFit/>
          </a:bodyPr>
          <a:lstStyle/>
          <a:p>
            <a:pPr algn="r"/>
            <a:r>
              <a:rPr lang="en-US" sz="1662" dirty="0">
                <a:latin typeface="Bahnschrift SemiBold" panose="020B0502040204020203" pitchFamily="34" charset="0"/>
              </a:rPr>
              <a:t>Childhood Education </a:t>
            </a:r>
          </a:p>
        </p:txBody>
      </p:sp>
      <p:sp>
        <p:nvSpPr>
          <p:cNvPr id="8" name="TextBox 7"/>
          <p:cNvSpPr txBox="1"/>
          <p:nvPr/>
        </p:nvSpPr>
        <p:spPr>
          <a:xfrm>
            <a:off x="6647654" y="2719463"/>
            <a:ext cx="4585976" cy="390556"/>
          </a:xfrm>
          <a:prstGeom prst="rect">
            <a:avLst/>
          </a:prstGeom>
          <a:noFill/>
        </p:spPr>
        <p:txBody>
          <a:bodyPr wrap="square" rtlCol="0">
            <a:spAutoFit/>
          </a:bodyPr>
          <a:lstStyle/>
          <a:p>
            <a:r>
              <a:rPr lang="en-US" sz="1938" dirty="0">
                <a:solidFill>
                  <a:schemeClr val="bg1"/>
                </a:solidFill>
                <a:latin typeface="Bahnschrift SemiBold" panose="020B0502040204020203" pitchFamily="34" charset="0"/>
              </a:rPr>
              <a:t>Emerson’s interaction with other people</a:t>
            </a:r>
          </a:p>
        </p:txBody>
      </p:sp>
      <p:sp>
        <p:nvSpPr>
          <p:cNvPr id="9" name="TextBox 8"/>
          <p:cNvSpPr txBox="1"/>
          <p:nvPr/>
        </p:nvSpPr>
        <p:spPr>
          <a:xfrm>
            <a:off x="6523783" y="3896147"/>
            <a:ext cx="2398444" cy="348109"/>
          </a:xfrm>
          <a:prstGeom prst="rect">
            <a:avLst/>
          </a:prstGeom>
          <a:noFill/>
        </p:spPr>
        <p:txBody>
          <a:bodyPr wrap="square" rtlCol="0">
            <a:spAutoFit/>
          </a:bodyPr>
          <a:lstStyle/>
          <a:p>
            <a:pPr algn="r"/>
            <a:r>
              <a:rPr lang="en-US" sz="1662" dirty="0">
                <a:latin typeface="Bahnschrift SemiBold" panose="020B0502040204020203" pitchFamily="34" charset="0"/>
              </a:rPr>
              <a:t>Themes of Writings</a:t>
            </a:r>
          </a:p>
        </p:txBody>
      </p:sp>
      <p:sp>
        <p:nvSpPr>
          <p:cNvPr id="10" name="TextBox 9"/>
          <p:cNvSpPr txBox="1"/>
          <p:nvPr/>
        </p:nvSpPr>
        <p:spPr>
          <a:xfrm>
            <a:off x="6523783" y="4639151"/>
            <a:ext cx="2025883" cy="348109"/>
          </a:xfrm>
          <a:prstGeom prst="rect">
            <a:avLst/>
          </a:prstGeom>
          <a:noFill/>
        </p:spPr>
        <p:txBody>
          <a:bodyPr wrap="square" rtlCol="0">
            <a:spAutoFit/>
          </a:bodyPr>
          <a:lstStyle/>
          <a:p>
            <a:pPr algn="r"/>
            <a:r>
              <a:rPr lang="en-US" sz="1662" dirty="0">
                <a:latin typeface="Bahnschrift SemiBold" panose="020B0502040204020203" pitchFamily="34" charset="0"/>
              </a:rPr>
              <a:t>Sample texts</a:t>
            </a:r>
          </a:p>
        </p:txBody>
      </p:sp>
      <p:sp>
        <p:nvSpPr>
          <p:cNvPr id="13" name="Rectangle 12"/>
          <p:cNvSpPr/>
          <p:nvPr/>
        </p:nvSpPr>
        <p:spPr>
          <a:xfrm>
            <a:off x="5802558" y="1866969"/>
            <a:ext cx="474785" cy="474785"/>
          </a:xfrm>
          <a:prstGeom prst="rect">
            <a:avLst/>
          </a:prstGeom>
          <a:blipFill>
            <a:blip r:embed="rId4"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4" name="Rectangle 13"/>
          <p:cNvSpPr/>
          <p:nvPr/>
        </p:nvSpPr>
        <p:spPr>
          <a:xfrm>
            <a:off x="5866395" y="3860400"/>
            <a:ext cx="394973" cy="394973"/>
          </a:xfrm>
          <a:prstGeom prst="rect">
            <a:avLst/>
          </a:prstGeom>
          <a:blipFill>
            <a:blip r:embed="rId5"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5" name="Rectangle 14"/>
          <p:cNvSpPr/>
          <p:nvPr/>
        </p:nvSpPr>
        <p:spPr>
          <a:xfrm>
            <a:off x="5786583" y="2817031"/>
            <a:ext cx="474785" cy="474785"/>
          </a:xfrm>
          <a:prstGeom prst="rect">
            <a:avLst/>
          </a:prstGeom>
          <a:blipFill>
            <a:blip r:embed="rId6" cstate="email">
              <a:lum bright="70000" contrast="-7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6" name="Rectangle 15"/>
          <p:cNvSpPr/>
          <p:nvPr/>
        </p:nvSpPr>
        <p:spPr>
          <a:xfrm>
            <a:off x="5865641" y="4639151"/>
            <a:ext cx="381598" cy="381598"/>
          </a:xfrm>
          <a:prstGeom prst="rect">
            <a:avLst/>
          </a:prstGeom>
          <a: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19" name="Rectangle 18"/>
          <p:cNvSpPr/>
          <p:nvPr/>
        </p:nvSpPr>
        <p:spPr>
          <a:xfrm>
            <a:off x="1169204" y="92341"/>
            <a:ext cx="3375874" cy="6858000"/>
          </a:xfrm>
          <a:prstGeom prst="rect">
            <a:avLst/>
          </a:prstGeom>
          <a:gradFill flip="none" rotWithShape="1">
            <a:gsLst>
              <a:gs pos="0">
                <a:srgbClr val="ED4749">
                  <a:alpha val="50000"/>
                </a:srgbClr>
              </a:gs>
              <a:gs pos="100000">
                <a:srgbClr val="F3B572">
                  <a:alpha val="18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21" name="Rectangle 20"/>
          <p:cNvSpPr/>
          <p:nvPr/>
        </p:nvSpPr>
        <p:spPr>
          <a:xfrm>
            <a:off x="4404758" y="6264519"/>
            <a:ext cx="527910" cy="593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22" name="Rectangle 21"/>
          <p:cNvSpPr/>
          <p:nvPr/>
        </p:nvSpPr>
        <p:spPr>
          <a:xfrm>
            <a:off x="5072988" y="6264519"/>
            <a:ext cx="2107567" cy="59348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p>
        </p:txBody>
      </p:sp>
      <p:sp>
        <p:nvSpPr>
          <p:cNvPr id="23" name="TextBox 22"/>
          <p:cNvSpPr txBox="1"/>
          <p:nvPr/>
        </p:nvSpPr>
        <p:spPr>
          <a:xfrm>
            <a:off x="5408917" y="6370623"/>
            <a:ext cx="1435709" cy="390556"/>
          </a:xfrm>
          <a:prstGeom prst="rect">
            <a:avLst/>
          </a:prstGeom>
          <a:noFill/>
        </p:spPr>
        <p:txBody>
          <a:bodyPr wrap="square" rtlCol="0">
            <a:spAutoFit/>
          </a:bodyPr>
          <a:lstStyle/>
          <a:p>
            <a:r>
              <a:rPr lang="en-US" sz="1938" spc="208" dirty="0">
                <a:solidFill>
                  <a:schemeClr val="bg2"/>
                </a:solidFill>
                <a:latin typeface="Bahnschrift Light" panose="020B0502040204020203" pitchFamily="34" charset="0"/>
              </a:rPr>
              <a:t>Emerson</a:t>
            </a:r>
          </a:p>
        </p:txBody>
      </p:sp>
      <p:sp>
        <p:nvSpPr>
          <p:cNvPr id="24" name="Half Frame 23"/>
          <p:cNvSpPr/>
          <p:nvPr/>
        </p:nvSpPr>
        <p:spPr>
          <a:xfrm rot="18810104">
            <a:off x="4598208" y="6430998"/>
            <a:ext cx="281330" cy="267357"/>
          </a:xfrm>
          <a:prstGeom prst="halfFrame">
            <a:avLst>
              <a:gd name="adj1" fmla="val 10101"/>
              <a:gd name="adj2" fmla="val 1010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46">
              <a:solidFill>
                <a:schemeClr val="tx1"/>
              </a:solidFill>
            </a:endParaRPr>
          </a:p>
        </p:txBody>
      </p:sp>
      <p:sp>
        <p:nvSpPr>
          <p:cNvPr id="2" name="TextBox 1">
            <a:extLst>
              <a:ext uri="{FF2B5EF4-FFF2-40B4-BE49-F238E27FC236}">
                <a16:creationId xmlns:a16="http://schemas.microsoft.com/office/drawing/2014/main" id="{561CC2AC-6118-40AC-A2B5-37D04699EB57}"/>
              </a:ext>
            </a:extLst>
          </p:cNvPr>
          <p:cNvSpPr txBox="1"/>
          <p:nvPr/>
        </p:nvSpPr>
        <p:spPr>
          <a:xfrm>
            <a:off x="1418614" y="3521341"/>
            <a:ext cx="3021056" cy="1200329"/>
          </a:xfrm>
          <a:prstGeom prst="rect">
            <a:avLst/>
          </a:prstGeom>
          <a:noFill/>
        </p:spPr>
        <p:txBody>
          <a:bodyPr wrap="square" rtlCol="0">
            <a:spAutoFit/>
          </a:bodyPr>
          <a:lstStyle/>
          <a:p>
            <a:r>
              <a:rPr lang="en-US" altLang="zh-CN" sz="2400" dirty="0">
                <a:solidFill>
                  <a:schemeClr val="bg1">
                    <a:lumMod val="95000"/>
                  </a:schemeClr>
                </a:solidFill>
                <a:latin typeface="Bahnschrift SemiBold" panose="020B0502040204020203" pitchFamily="34" charset="0"/>
              </a:rPr>
              <a:t>Ralph</a:t>
            </a:r>
          </a:p>
          <a:p>
            <a:r>
              <a:rPr lang="en-US" altLang="zh-CN" sz="2400" dirty="0">
                <a:solidFill>
                  <a:schemeClr val="bg1">
                    <a:lumMod val="95000"/>
                  </a:schemeClr>
                </a:solidFill>
                <a:latin typeface="Bahnschrift SemiBold" panose="020B0502040204020203" pitchFamily="34" charset="0"/>
              </a:rPr>
              <a:t>Waldo</a:t>
            </a:r>
          </a:p>
          <a:p>
            <a:r>
              <a:rPr lang="en-US" altLang="zh-CN" sz="2400" dirty="0">
                <a:solidFill>
                  <a:schemeClr val="bg1">
                    <a:lumMod val="95000"/>
                  </a:schemeClr>
                </a:solidFill>
                <a:latin typeface="Bahnschrift SemiBold" panose="020B0502040204020203" pitchFamily="34" charset="0"/>
              </a:rPr>
              <a:t>Emerson</a:t>
            </a:r>
            <a:endParaRPr lang="zh-CN" altLang="en-US" sz="2400" dirty="0">
              <a:solidFill>
                <a:schemeClr val="bg1">
                  <a:lumMod val="95000"/>
                </a:schemeClr>
              </a:solidFill>
              <a:latin typeface="Bahnschrift SemiBold" panose="020B0502040204020203" pitchFamily="34" charset="0"/>
            </a:endParaRPr>
          </a:p>
        </p:txBody>
      </p:sp>
      <p:grpSp>
        <p:nvGrpSpPr>
          <p:cNvPr id="39" name="Group 38">
            <a:extLst>
              <a:ext uri="{FF2B5EF4-FFF2-40B4-BE49-F238E27FC236}">
                <a16:creationId xmlns:a16="http://schemas.microsoft.com/office/drawing/2014/main" id="{7A243A1B-C5F3-4E47-919A-D60BE0EA1A6E}"/>
              </a:ext>
            </a:extLst>
          </p:cNvPr>
          <p:cNvGrpSpPr/>
          <p:nvPr/>
        </p:nvGrpSpPr>
        <p:grpSpPr>
          <a:xfrm>
            <a:off x="1516654" y="2863410"/>
            <a:ext cx="520179" cy="520179"/>
            <a:chOff x="1516654" y="2863410"/>
            <a:chExt cx="520179" cy="520179"/>
          </a:xfrm>
        </p:grpSpPr>
        <p:sp>
          <p:nvSpPr>
            <p:cNvPr id="11" name="Rectangle 10">
              <a:extLst>
                <a:ext uri="{FF2B5EF4-FFF2-40B4-BE49-F238E27FC236}">
                  <a16:creationId xmlns:a16="http://schemas.microsoft.com/office/drawing/2014/main" id="{F975A6A9-3EFF-4374-8714-6701281282B9}"/>
                </a:ext>
              </a:extLst>
            </p:cNvPr>
            <p:cNvSpPr/>
            <p:nvPr/>
          </p:nvSpPr>
          <p:spPr>
            <a:xfrm>
              <a:off x="1516654" y="2863410"/>
              <a:ext cx="520179" cy="520179"/>
            </a:xfrm>
            <a:prstGeom prst="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Straight Connector 16">
              <a:extLst>
                <a:ext uri="{FF2B5EF4-FFF2-40B4-BE49-F238E27FC236}">
                  <a16:creationId xmlns:a16="http://schemas.microsoft.com/office/drawing/2014/main" id="{2B543986-2B0D-41BF-970C-C76E3DF50349}"/>
                </a:ext>
              </a:extLst>
            </p:cNvPr>
            <p:cNvCxnSpPr/>
            <p:nvPr/>
          </p:nvCxnSpPr>
          <p:spPr>
            <a:xfrm flipV="1">
              <a:off x="1597981" y="2928222"/>
              <a:ext cx="346229" cy="363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49EDEF7-2684-41ED-97F2-69621209E704}"/>
              </a:ext>
            </a:extLst>
          </p:cNvPr>
          <p:cNvSpPr txBox="1"/>
          <p:nvPr/>
        </p:nvSpPr>
        <p:spPr>
          <a:xfrm>
            <a:off x="1418614" y="4865491"/>
            <a:ext cx="2071171" cy="461665"/>
          </a:xfrm>
          <a:prstGeom prst="rect">
            <a:avLst/>
          </a:prstGeom>
          <a:noFill/>
        </p:spPr>
        <p:txBody>
          <a:bodyPr wrap="square" rtlCol="0">
            <a:spAutoFit/>
          </a:bodyPr>
          <a:lstStyle>
            <a:defPPr>
              <a:defRPr lang="zh-CN"/>
            </a:defPPr>
            <a:lvl1pPr>
              <a:defRPr sz="1400">
                <a:solidFill>
                  <a:schemeClr val="bg1">
                    <a:lumMod val="85000"/>
                  </a:schemeClr>
                </a:solidFill>
                <a:latin typeface="Bahnschrift Light" panose="020B0502040204020203" pitchFamily="34" charset="0"/>
              </a:defRPr>
            </a:lvl1pPr>
          </a:lstStyle>
          <a:p>
            <a:r>
              <a:rPr lang="en-US" altLang="zh-CN" sz="1200" dirty="0">
                <a:solidFill>
                  <a:schemeClr val="bg1"/>
                </a:solidFill>
              </a:rPr>
              <a:t>Self-trust is the first secret of success.</a:t>
            </a:r>
            <a:endParaRPr lang="zh-CN" altLang="en-US" sz="1200" dirty="0">
              <a:solidFill>
                <a:schemeClr val="bg1"/>
              </a:solidFill>
            </a:endParaRPr>
          </a:p>
        </p:txBody>
      </p:sp>
      <p:sp>
        <p:nvSpPr>
          <p:cNvPr id="26" name="TextBox 25">
            <a:extLst>
              <a:ext uri="{FF2B5EF4-FFF2-40B4-BE49-F238E27FC236}">
                <a16:creationId xmlns:a16="http://schemas.microsoft.com/office/drawing/2014/main" id="{B2EC6FDD-8F87-431A-8929-4E8652765388}"/>
              </a:ext>
            </a:extLst>
          </p:cNvPr>
          <p:cNvSpPr txBox="1"/>
          <p:nvPr/>
        </p:nvSpPr>
        <p:spPr>
          <a:xfrm>
            <a:off x="1286869" y="4566862"/>
            <a:ext cx="3048876" cy="1938992"/>
          </a:xfrm>
          <a:prstGeom prst="rect">
            <a:avLst/>
          </a:prstGeom>
          <a:noFill/>
        </p:spPr>
        <p:txBody>
          <a:bodyPr wrap="square" rtlCol="0">
            <a:spAutoFit/>
          </a:bodyPr>
          <a:lstStyle/>
          <a:p>
            <a:r>
              <a:rPr lang="en-US" altLang="zh-CN" sz="6000" dirty="0">
                <a:solidFill>
                  <a:schemeClr val="bg1">
                    <a:alpha val="48000"/>
                  </a:schemeClr>
                </a:solidFill>
                <a:latin typeface="Bahnschrift SemiBold SemiConden" panose="020B0502040204020203" pitchFamily="34" charset="0"/>
              </a:rPr>
              <a:t>“            </a:t>
            </a:r>
          </a:p>
          <a:p>
            <a:r>
              <a:rPr lang="en-US" altLang="zh-CN" sz="6000" dirty="0">
                <a:solidFill>
                  <a:schemeClr val="bg1">
                    <a:alpha val="48000"/>
                  </a:schemeClr>
                </a:solidFill>
                <a:latin typeface="Bahnschrift SemiBold SemiConden" panose="020B0502040204020203" pitchFamily="34" charset="0"/>
              </a:rPr>
              <a:t>             ”</a:t>
            </a:r>
            <a:endParaRPr lang="zh-CN" altLang="en-US" sz="6000" dirty="0">
              <a:solidFill>
                <a:schemeClr val="bg1">
                  <a:alpha val="48000"/>
                </a:schemeClr>
              </a:solidFill>
              <a:latin typeface="Bahnschrift SemiBold SemiConden" panose="020B0502040204020203" pitchFamily="34" charset="0"/>
            </a:endParaRPr>
          </a:p>
        </p:txBody>
      </p:sp>
      <p:sp>
        <p:nvSpPr>
          <p:cNvPr id="27" name="Rectangle 26">
            <a:extLst>
              <a:ext uri="{FF2B5EF4-FFF2-40B4-BE49-F238E27FC236}">
                <a16:creationId xmlns:a16="http://schemas.microsoft.com/office/drawing/2014/main" id="{F06ED531-C936-4EA1-9B6C-7EC9B899A515}"/>
              </a:ext>
            </a:extLst>
          </p:cNvPr>
          <p:cNvSpPr/>
          <p:nvPr/>
        </p:nvSpPr>
        <p:spPr>
          <a:xfrm>
            <a:off x="11718524" y="0"/>
            <a:ext cx="97655"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Straight Connector 28">
            <a:extLst>
              <a:ext uri="{FF2B5EF4-FFF2-40B4-BE49-F238E27FC236}">
                <a16:creationId xmlns:a16="http://schemas.microsoft.com/office/drawing/2014/main" id="{B8532FAE-0B79-4C9C-B91C-5DA1EF99F9C3}"/>
              </a:ext>
            </a:extLst>
          </p:cNvPr>
          <p:cNvCxnSpPr>
            <a:cxnSpLocks/>
          </p:cNvCxnSpPr>
          <p:nvPr/>
        </p:nvCxnSpPr>
        <p:spPr>
          <a:xfrm>
            <a:off x="11877914" y="0"/>
            <a:ext cx="0" cy="6858000"/>
          </a:xfrm>
          <a:prstGeom prst="line">
            <a:avLst/>
          </a:prstGeom>
          <a:ln>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6706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heel(1)">
                                      <p:cBhvr>
                                        <p:cTn id="35" dur="500"/>
                                        <p:tgtEl>
                                          <p:spTgt spid="32"/>
                                        </p:tgtEl>
                                      </p:cBhvr>
                                    </p:animEffect>
                                  </p:childTnLst>
                                </p:cTn>
                              </p:par>
                              <p:par>
                                <p:cTn id="36" presetID="2" presetClass="entr" presetSubtype="9"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0-#ppt_w/2"/>
                                          </p:val>
                                        </p:tav>
                                        <p:tav tm="100000">
                                          <p:val>
                                            <p:strVal val="#ppt_x"/>
                                          </p:val>
                                        </p:tav>
                                      </p:tavLst>
                                    </p:anim>
                                    <p:anim calcmode="lin" valueType="num">
                                      <p:cBhvr additive="base">
                                        <p:cTn id="39" dur="500" fill="hold"/>
                                        <p:tgtEl>
                                          <p:spTgt spid="35"/>
                                        </p:tgtEl>
                                        <p:attrNameLst>
                                          <p:attrName>ppt_y</p:attrName>
                                        </p:attrNameLst>
                                      </p:cBhvr>
                                      <p:tavLst>
                                        <p:tav tm="0">
                                          <p:val>
                                            <p:strVal val="0-#ppt_h/2"/>
                                          </p:val>
                                        </p:tav>
                                        <p:tav tm="100000">
                                          <p:val>
                                            <p:strVal val="#ppt_y"/>
                                          </p:val>
                                        </p:tav>
                                      </p:tavLst>
                                    </p:anim>
                                  </p:childTnLst>
                                </p:cTn>
                              </p:par>
                              <p:par>
                                <p:cTn id="40" presetID="2" presetClass="entr" presetSubtype="9"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0-#ppt_w/2"/>
                                          </p:val>
                                        </p:tav>
                                        <p:tav tm="100000">
                                          <p:val>
                                            <p:strVal val="#ppt_x"/>
                                          </p:val>
                                        </p:tav>
                                      </p:tavLst>
                                    </p:anim>
                                    <p:anim calcmode="lin" valueType="num">
                                      <p:cBhvr additive="base">
                                        <p:cTn id="43" dur="500" fill="hold"/>
                                        <p:tgtEl>
                                          <p:spTgt spid="33"/>
                                        </p:tgtEl>
                                        <p:attrNameLst>
                                          <p:attrName>ppt_y</p:attrName>
                                        </p:attrNameLst>
                                      </p:cBhvr>
                                      <p:tavLst>
                                        <p:tav tm="0">
                                          <p:val>
                                            <p:strVal val="0-#ppt_h/2"/>
                                          </p:val>
                                        </p:tav>
                                        <p:tav tm="100000">
                                          <p:val>
                                            <p:strVal val="#ppt_y"/>
                                          </p:val>
                                        </p:tav>
                                      </p:tavLst>
                                    </p:anim>
                                  </p:childTnLst>
                                </p:cTn>
                              </p:par>
                              <p:par>
                                <p:cTn id="44" presetID="2" presetClass="entr" presetSubtype="9"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fill="hold"/>
                                        <p:tgtEl>
                                          <p:spTgt spid="34"/>
                                        </p:tgtEl>
                                        <p:attrNameLst>
                                          <p:attrName>ppt_x</p:attrName>
                                        </p:attrNameLst>
                                      </p:cBhvr>
                                      <p:tavLst>
                                        <p:tav tm="0">
                                          <p:val>
                                            <p:strVal val="0-#ppt_w/2"/>
                                          </p:val>
                                        </p:tav>
                                        <p:tav tm="100000">
                                          <p:val>
                                            <p:strVal val="#ppt_x"/>
                                          </p:val>
                                        </p:tav>
                                      </p:tavLst>
                                    </p:anim>
                                    <p:anim calcmode="lin" valueType="num">
                                      <p:cBhvr additive="base">
                                        <p:cTn id="47" dur="500" fill="hold"/>
                                        <p:tgtEl>
                                          <p:spTgt spid="34"/>
                                        </p:tgtEl>
                                        <p:attrNameLst>
                                          <p:attrName>ppt_y</p:attrName>
                                        </p:attrNameLst>
                                      </p:cBhvr>
                                      <p:tavLst>
                                        <p:tav tm="0">
                                          <p:val>
                                            <p:strVal val="0-#ppt_h/2"/>
                                          </p:val>
                                        </p:tav>
                                        <p:tav tm="100000">
                                          <p:val>
                                            <p:strVal val="#ppt_y"/>
                                          </p:val>
                                        </p:tav>
                                      </p:tavLst>
                                    </p:anim>
                                  </p:childTnLst>
                                </p:cTn>
                              </p:par>
                            </p:childTnLst>
                          </p:cTn>
                        </p:par>
                        <p:par>
                          <p:cTn id="48" fill="hold">
                            <p:stCondLst>
                              <p:cond delay="3500"/>
                            </p:stCondLst>
                            <p:childTnLst>
                              <p:par>
                                <p:cTn id="49" presetID="22" presetClass="entr" presetSubtype="8"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4000"/>
                            </p:stCondLst>
                            <p:childTnLst>
                              <p:par>
                                <p:cTn id="62" presetID="31" presetClass="entr" presetSubtype="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 calcmode="lin" valueType="num">
                                      <p:cBhvr>
                                        <p:cTn id="66" dur="500" fill="hold"/>
                                        <p:tgtEl>
                                          <p:spTgt spid="13"/>
                                        </p:tgtEl>
                                        <p:attrNameLst>
                                          <p:attrName>style.rotation</p:attrName>
                                        </p:attrNameLst>
                                      </p:cBhvr>
                                      <p:tavLst>
                                        <p:tav tm="0">
                                          <p:val>
                                            <p:fltVal val="90"/>
                                          </p:val>
                                        </p:tav>
                                        <p:tav tm="100000">
                                          <p:val>
                                            <p:fltVal val="0"/>
                                          </p:val>
                                        </p:tav>
                                      </p:tavLst>
                                    </p:anim>
                                    <p:animEffect transition="in" filter="fade">
                                      <p:cBhvr>
                                        <p:cTn id="67" dur="500"/>
                                        <p:tgtEl>
                                          <p:spTgt spid="13"/>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 calcmode="lin" valueType="num">
                                      <p:cBhvr>
                                        <p:cTn id="72" dur="500" fill="hold"/>
                                        <p:tgtEl>
                                          <p:spTgt spid="15"/>
                                        </p:tgtEl>
                                        <p:attrNameLst>
                                          <p:attrName>style.rotation</p:attrName>
                                        </p:attrNameLst>
                                      </p:cBhvr>
                                      <p:tavLst>
                                        <p:tav tm="0">
                                          <p:val>
                                            <p:fltVal val="90"/>
                                          </p:val>
                                        </p:tav>
                                        <p:tav tm="100000">
                                          <p:val>
                                            <p:fltVal val="0"/>
                                          </p:val>
                                        </p:tav>
                                      </p:tavLst>
                                    </p:anim>
                                    <p:animEffect transition="in" filter="fade">
                                      <p:cBhvr>
                                        <p:cTn id="73" dur="500"/>
                                        <p:tgtEl>
                                          <p:spTgt spid="15"/>
                                        </p:tgtEl>
                                      </p:cBhvr>
                                    </p:animEffect>
                                  </p:childTnLst>
                                </p:cTn>
                              </p:par>
                              <p:par>
                                <p:cTn id="74" presetID="31"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 calcmode="lin" valueType="num">
                                      <p:cBhvr>
                                        <p:cTn id="78" dur="500" fill="hold"/>
                                        <p:tgtEl>
                                          <p:spTgt spid="14"/>
                                        </p:tgtEl>
                                        <p:attrNameLst>
                                          <p:attrName>style.rotation</p:attrName>
                                        </p:attrNameLst>
                                      </p:cBhvr>
                                      <p:tavLst>
                                        <p:tav tm="0">
                                          <p:val>
                                            <p:fltVal val="90"/>
                                          </p:val>
                                        </p:tav>
                                        <p:tav tm="100000">
                                          <p:val>
                                            <p:fltVal val="0"/>
                                          </p:val>
                                        </p:tav>
                                      </p:tavLst>
                                    </p:anim>
                                    <p:animEffect transition="in" filter="fade">
                                      <p:cBhvr>
                                        <p:cTn id="79" dur="500"/>
                                        <p:tgtEl>
                                          <p:spTgt spid="14"/>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 calcmode="lin" valueType="num">
                                      <p:cBhvr>
                                        <p:cTn id="84" dur="500" fill="hold"/>
                                        <p:tgtEl>
                                          <p:spTgt spid="16"/>
                                        </p:tgtEl>
                                        <p:attrNameLst>
                                          <p:attrName>style.rotation</p:attrName>
                                        </p:attrNameLst>
                                      </p:cBhvr>
                                      <p:tavLst>
                                        <p:tav tm="0">
                                          <p:val>
                                            <p:fltVal val="90"/>
                                          </p:val>
                                        </p:tav>
                                        <p:tav tm="100000">
                                          <p:val>
                                            <p:fltVal val="0"/>
                                          </p:val>
                                        </p:tav>
                                      </p:tavLst>
                                    </p:anim>
                                    <p:animEffect transition="in" filter="fade">
                                      <p:cBhvr>
                                        <p:cTn id="85" dur="500"/>
                                        <p:tgtEl>
                                          <p:spTgt spid="16"/>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500"/>
                                        <p:tgtEl>
                                          <p:spTgt spid="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additive="base">
                                        <p:cTn id="101" dur="500" fill="hold"/>
                                        <p:tgtEl>
                                          <p:spTgt spid="21"/>
                                        </p:tgtEl>
                                        <p:attrNameLst>
                                          <p:attrName>ppt_x</p:attrName>
                                        </p:attrNameLst>
                                      </p:cBhvr>
                                      <p:tavLst>
                                        <p:tav tm="0">
                                          <p:val>
                                            <p:strVal val="1+#ppt_w/2"/>
                                          </p:val>
                                        </p:tav>
                                        <p:tav tm="100000">
                                          <p:val>
                                            <p:strVal val="#ppt_x"/>
                                          </p:val>
                                        </p:tav>
                                      </p:tavLst>
                                    </p:anim>
                                    <p:anim calcmode="lin" valueType="num">
                                      <p:cBhvr additive="base">
                                        <p:cTn id="102" dur="500" fill="hold"/>
                                        <p:tgtEl>
                                          <p:spTgt spid="21"/>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additive="base">
                                        <p:cTn id="105" dur="500" fill="hold"/>
                                        <p:tgtEl>
                                          <p:spTgt spid="23"/>
                                        </p:tgtEl>
                                        <p:attrNameLst>
                                          <p:attrName>ppt_x</p:attrName>
                                        </p:attrNameLst>
                                      </p:cBhvr>
                                      <p:tavLst>
                                        <p:tav tm="0">
                                          <p:val>
                                            <p:strVal val="1+#ppt_w/2"/>
                                          </p:val>
                                        </p:tav>
                                        <p:tav tm="100000">
                                          <p:val>
                                            <p:strVal val="#ppt_x"/>
                                          </p:val>
                                        </p:tav>
                                      </p:tavLst>
                                    </p:anim>
                                    <p:anim calcmode="lin" valueType="num">
                                      <p:cBhvr additive="base">
                                        <p:cTn id="106" dur="500" fill="hold"/>
                                        <p:tgtEl>
                                          <p:spTgt spid="23"/>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additive="base">
                                        <p:cTn id="109" dur="500" fill="hold"/>
                                        <p:tgtEl>
                                          <p:spTgt spid="22"/>
                                        </p:tgtEl>
                                        <p:attrNameLst>
                                          <p:attrName>ppt_x</p:attrName>
                                        </p:attrNameLst>
                                      </p:cBhvr>
                                      <p:tavLst>
                                        <p:tav tm="0">
                                          <p:val>
                                            <p:strVal val="1+#ppt_w/2"/>
                                          </p:val>
                                        </p:tav>
                                        <p:tav tm="100000">
                                          <p:val>
                                            <p:strVal val="#ppt_x"/>
                                          </p:val>
                                        </p:tav>
                                      </p:tavLst>
                                    </p:anim>
                                    <p:anim calcmode="lin" valueType="num">
                                      <p:cBhvr additive="base">
                                        <p:cTn id="110" dur="500" fill="hold"/>
                                        <p:tgtEl>
                                          <p:spTgt spid="22"/>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500" fill="hold"/>
                                        <p:tgtEl>
                                          <p:spTgt spid="24"/>
                                        </p:tgtEl>
                                        <p:attrNameLst>
                                          <p:attrName>ppt_x</p:attrName>
                                        </p:attrNameLst>
                                      </p:cBhvr>
                                      <p:tavLst>
                                        <p:tav tm="0">
                                          <p:val>
                                            <p:strVal val="1+#ppt_w/2"/>
                                          </p:val>
                                        </p:tav>
                                        <p:tav tm="100000">
                                          <p:val>
                                            <p:strVal val="#ppt_x"/>
                                          </p:val>
                                        </p:tav>
                                      </p:tavLst>
                                    </p:anim>
                                    <p:anim calcmode="lin" valueType="num">
                                      <p:cBhvr additive="base">
                                        <p:cTn id="1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3" grpId="0" animBg="1"/>
      <p:bldP spid="32" grpId="0" animBg="1"/>
      <p:bldP spid="20" grpId="0"/>
      <p:bldP spid="3" grpId="0" animBg="1"/>
      <p:bldP spid="4" grpId="0" animBg="1"/>
      <p:bldP spid="5" grpId="0" animBg="1"/>
      <p:bldP spid="6" grpId="0" animBg="1"/>
      <p:bldP spid="7" grpId="0"/>
      <p:bldP spid="8" grpId="0"/>
      <p:bldP spid="9" grpId="0"/>
      <p:bldP spid="10" grpId="0"/>
      <p:bldP spid="13" grpId="0" animBg="1"/>
      <p:bldP spid="14" grpId="0" animBg="1"/>
      <p:bldP spid="15" grpId="0" animBg="1"/>
      <p:bldP spid="16" grpId="0" animBg="1"/>
      <p:bldP spid="19" grpId="0" animBg="1"/>
      <p:bldP spid="21" grpId="0" animBg="1"/>
      <p:bldP spid="22" grpId="0" animBg="1"/>
      <p:bldP spid="23" grpId="0"/>
      <p:bldP spid="24" grpId="0" animBg="1"/>
      <p:bldP spid="2"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5927DF5-A8F1-4ADE-9139-82EFB82DD897}"/>
              </a:ext>
            </a:extLst>
          </p:cNvPr>
          <p:cNvSpPr txBox="1"/>
          <p:nvPr/>
        </p:nvSpPr>
        <p:spPr>
          <a:xfrm rot="20199251">
            <a:off x="-167620" y="905162"/>
            <a:ext cx="2519450" cy="3770263"/>
          </a:xfrm>
          <a:prstGeom prst="rect">
            <a:avLst/>
          </a:prstGeom>
          <a:noFill/>
        </p:spPr>
        <p:txBody>
          <a:bodyPr wrap="square" rtlCol="0">
            <a:spAutoFit/>
          </a:bodyPr>
          <a:lstStyle/>
          <a:p>
            <a:r>
              <a:rPr lang="en-US" altLang="zh-CN" sz="23900" dirty="0">
                <a:gradFill>
                  <a:gsLst>
                    <a:gs pos="0">
                      <a:srgbClr val="ED4749">
                        <a:alpha val="38000"/>
                      </a:srgbClr>
                    </a:gs>
                    <a:gs pos="100000">
                      <a:srgbClr val="F3B572">
                        <a:alpha val="15000"/>
                      </a:srgbClr>
                    </a:gs>
                  </a:gsLst>
                  <a:lin ang="13500000" scaled="1"/>
                </a:gradFill>
                <a:latin typeface="Bahnschrift SemiBold" panose="020B0502040204020203" pitchFamily="34" charset="0"/>
              </a:rPr>
              <a:t>R</a:t>
            </a:r>
            <a:endParaRPr lang="zh-CN" altLang="en-US" sz="23900" dirty="0">
              <a:gradFill>
                <a:gsLst>
                  <a:gs pos="0">
                    <a:srgbClr val="ED4749">
                      <a:alpha val="38000"/>
                    </a:srgbClr>
                  </a:gs>
                  <a:gs pos="100000">
                    <a:srgbClr val="F3B572">
                      <a:alpha val="15000"/>
                    </a:srgbClr>
                  </a:gs>
                </a:gsLst>
                <a:lin ang="13500000" scaled="1"/>
              </a:gradFill>
              <a:latin typeface="Bahnschrift SemiBold" panose="020B0502040204020203" pitchFamily="34" charset="0"/>
            </a:endParaRPr>
          </a:p>
        </p:txBody>
      </p:sp>
      <p:sp>
        <p:nvSpPr>
          <p:cNvPr id="24" name="Rectangle 23">
            <a:extLst>
              <a:ext uri="{FF2B5EF4-FFF2-40B4-BE49-F238E27FC236}">
                <a16:creationId xmlns:a16="http://schemas.microsoft.com/office/drawing/2014/main" id="{CF475BB9-A372-4E2C-A0A9-F0AE57C94CE7}"/>
              </a:ext>
            </a:extLst>
          </p:cNvPr>
          <p:cNvSpPr/>
          <p:nvPr/>
        </p:nvSpPr>
        <p:spPr>
          <a:xfrm rot="19618075">
            <a:off x="636554" y="3650442"/>
            <a:ext cx="212764"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a:extLst>
              <a:ext uri="{FF2B5EF4-FFF2-40B4-BE49-F238E27FC236}">
                <a16:creationId xmlns:a16="http://schemas.microsoft.com/office/drawing/2014/main" id="{D27E174B-978B-4E2A-8560-3F864CE1F263}"/>
              </a:ext>
            </a:extLst>
          </p:cNvPr>
          <p:cNvSpPr/>
          <p:nvPr/>
        </p:nvSpPr>
        <p:spPr>
          <a:xfrm rot="19618075">
            <a:off x="6483960" y="3211323"/>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BB837D3D-B9D0-4C16-892F-2B17338C9317}"/>
              </a:ext>
            </a:extLst>
          </p:cNvPr>
          <p:cNvSpPr/>
          <p:nvPr/>
        </p:nvSpPr>
        <p:spPr>
          <a:xfrm rot="19618075">
            <a:off x="1822140" y="-1481457"/>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5" descr="https://lh5.googleusercontent.com/XsmacUaW4SdQDpWQ1uG5CaLUcvj-2_mwvSglPeK5JRnwWNLpsda-vEkj_5nYHs_53BdycYtofvzNvHhKk3TGCJH_0Jf_vu7HK5O4WMU29ZfAeQV9r70U12yHQmKRHB2cS7zUvtasdYI">
            <a:extLst>
              <a:ext uri="{FF2B5EF4-FFF2-40B4-BE49-F238E27FC236}">
                <a16:creationId xmlns:a16="http://schemas.microsoft.com/office/drawing/2014/main" id="{B3526453-360E-4295-8148-37707A21AC7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665303" y="0"/>
            <a:ext cx="3631096" cy="6858000"/>
          </a:xfrm>
          <a:custGeom>
            <a:avLst/>
            <a:gdLst>
              <a:gd name="connsiteX0" fmla="*/ 0 w 3114261"/>
              <a:gd name="connsiteY0" fmla="*/ 0 h 6858000"/>
              <a:gd name="connsiteX1" fmla="*/ 3114261 w 3114261"/>
              <a:gd name="connsiteY1" fmla="*/ 0 h 6858000"/>
              <a:gd name="connsiteX2" fmla="*/ 3114261 w 3114261"/>
              <a:gd name="connsiteY2" fmla="*/ 6858000 h 6858000"/>
              <a:gd name="connsiteX3" fmla="*/ 0 w 31142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14261" h="6858000">
                <a:moveTo>
                  <a:pt x="0" y="0"/>
                </a:moveTo>
                <a:lnTo>
                  <a:pt x="3114261" y="0"/>
                </a:lnTo>
                <a:lnTo>
                  <a:pt x="311426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F3978F8-D949-44BA-A295-EE4622327FA2}"/>
              </a:ext>
            </a:extLst>
          </p:cNvPr>
          <p:cNvSpPr/>
          <p:nvPr/>
        </p:nvSpPr>
        <p:spPr>
          <a:xfrm>
            <a:off x="9289773" y="0"/>
            <a:ext cx="2902227" cy="6858000"/>
          </a:xfrm>
          <a:prstGeom prst="rect">
            <a:avLst/>
          </a:prstGeom>
          <a:gradFill flip="none" rotWithShape="1">
            <a:gsLst>
              <a:gs pos="0">
                <a:srgbClr val="ED4749"/>
              </a:gs>
              <a:gs pos="100000">
                <a:srgbClr val="F3B57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46"/>
          </a:p>
        </p:txBody>
      </p:sp>
      <p:sp>
        <p:nvSpPr>
          <p:cNvPr id="8" name="TextBox 7">
            <a:extLst>
              <a:ext uri="{FF2B5EF4-FFF2-40B4-BE49-F238E27FC236}">
                <a16:creationId xmlns:a16="http://schemas.microsoft.com/office/drawing/2014/main" id="{5630A19D-D071-458D-A8DB-2425EB88F135}"/>
              </a:ext>
            </a:extLst>
          </p:cNvPr>
          <p:cNvSpPr txBox="1"/>
          <p:nvPr/>
        </p:nvSpPr>
        <p:spPr>
          <a:xfrm>
            <a:off x="9462052" y="3269974"/>
            <a:ext cx="2464904" cy="1323439"/>
          </a:xfrm>
          <a:prstGeom prst="rect">
            <a:avLst/>
          </a:prstGeom>
          <a:noFill/>
        </p:spPr>
        <p:txBody>
          <a:bodyPr wrap="square" rtlCol="0">
            <a:spAutoFit/>
          </a:bodyPr>
          <a:lstStyle/>
          <a:p>
            <a:pPr algn="r"/>
            <a:r>
              <a:rPr lang="en-US" altLang="zh-CN" sz="4000" dirty="0">
                <a:solidFill>
                  <a:schemeClr val="bg1"/>
                </a:solidFill>
                <a:latin typeface="Bahnschrift SemiBold" panose="020B0502040204020203" pitchFamily="34" charset="0"/>
              </a:rPr>
              <a:t>Ralph’s Childhood</a:t>
            </a:r>
            <a:endParaRPr lang="zh-CN" altLang="en-US" sz="4000" dirty="0">
              <a:solidFill>
                <a:schemeClr val="bg1"/>
              </a:solidFill>
              <a:latin typeface="Bahnschrift SemiBold" panose="020B0502040204020203" pitchFamily="34" charset="0"/>
            </a:endParaRPr>
          </a:p>
        </p:txBody>
      </p:sp>
      <p:sp>
        <p:nvSpPr>
          <p:cNvPr id="10" name="TextBox 9">
            <a:extLst>
              <a:ext uri="{FF2B5EF4-FFF2-40B4-BE49-F238E27FC236}">
                <a16:creationId xmlns:a16="http://schemas.microsoft.com/office/drawing/2014/main" id="{A293FB47-672B-4B8B-9BC7-89849B536FD2}"/>
              </a:ext>
            </a:extLst>
          </p:cNvPr>
          <p:cNvSpPr txBox="1"/>
          <p:nvPr/>
        </p:nvSpPr>
        <p:spPr>
          <a:xfrm>
            <a:off x="265044" y="2545594"/>
            <a:ext cx="5486400" cy="1077218"/>
          </a:xfrm>
          <a:prstGeom prst="rect">
            <a:avLst/>
          </a:prstGeom>
          <a:noFill/>
        </p:spPr>
        <p:txBody>
          <a:bodyPr wrap="square" rtlCol="0">
            <a:spAutoFit/>
          </a:bodyPr>
          <a:lstStyle/>
          <a:p>
            <a:r>
              <a:rPr lang="en-US" altLang="zh-CN" sz="1600" b="1" dirty="0">
                <a:solidFill>
                  <a:srgbClr val="3D1C05"/>
                </a:solidFill>
                <a:latin typeface="Bahnschrift Light" panose="020B0502040204020203" pitchFamily="34" charset="0"/>
              </a:rPr>
              <a:t>He was the fourth born</a:t>
            </a:r>
            <a:r>
              <a:rPr lang="en-US" altLang="zh-CN" sz="1600" dirty="0">
                <a:solidFill>
                  <a:srgbClr val="3D1C05"/>
                </a:solidFill>
                <a:latin typeface="Bahnschrift Light" panose="020B0502040204020203" pitchFamily="34" charset="0"/>
              </a:rPr>
              <a:t>, of 8 children, of the eight children only four made it into adulthood.</a:t>
            </a:r>
          </a:p>
          <a:p>
            <a:r>
              <a:rPr lang="en-US" altLang="zh-CN" sz="1600" dirty="0">
                <a:solidFill>
                  <a:srgbClr val="3D1C05"/>
                </a:solidFill>
                <a:latin typeface="Bahnschrift Light" panose="020B0502040204020203" pitchFamily="34" charset="0"/>
              </a:rPr>
              <a:t>As a child, Emerson experienced selflessness and self-sacrifice through his disciplined and hardworking family. </a:t>
            </a:r>
          </a:p>
        </p:txBody>
      </p:sp>
      <p:sp>
        <p:nvSpPr>
          <p:cNvPr id="11" name="TextBox 10">
            <a:extLst>
              <a:ext uri="{FF2B5EF4-FFF2-40B4-BE49-F238E27FC236}">
                <a16:creationId xmlns:a16="http://schemas.microsoft.com/office/drawing/2014/main" id="{B10A5AB4-B852-4AD6-80DF-B7E783B0FEC9}"/>
              </a:ext>
            </a:extLst>
          </p:cNvPr>
          <p:cNvSpPr txBox="1"/>
          <p:nvPr/>
        </p:nvSpPr>
        <p:spPr>
          <a:xfrm>
            <a:off x="265044" y="1608126"/>
            <a:ext cx="5309153" cy="769441"/>
          </a:xfrm>
          <a:prstGeom prst="rect">
            <a:avLst/>
          </a:prstGeom>
          <a:noFill/>
        </p:spPr>
        <p:txBody>
          <a:bodyPr wrap="square" rtlCol="0">
            <a:spAutoFit/>
          </a:bodyPr>
          <a:lstStyle>
            <a:defPPr>
              <a:defRPr lang="zh-CN"/>
            </a:defPPr>
            <a:lvl1pPr>
              <a:defRPr sz="2000">
                <a:solidFill>
                  <a:srgbClr val="1C0D02"/>
                </a:solidFill>
                <a:latin typeface="Bahnschrift SemiBold" panose="020B0502040204020203" pitchFamily="34" charset="0"/>
              </a:defRPr>
            </a:lvl1pPr>
          </a:lstStyle>
          <a:p>
            <a:r>
              <a:rPr lang="en-US" altLang="zh-CN" sz="2400" dirty="0"/>
              <a:t>Ralph Waldo Emerson </a:t>
            </a:r>
            <a:r>
              <a:rPr lang="en-US" altLang="zh-CN" dirty="0"/>
              <a:t>was born on May 25th 1803.</a:t>
            </a:r>
            <a:endParaRPr lang="zh-CN" altLang="en-US" dirty="0"/>
          </a:p>
        </p:txBody>
      </p:sp>
      <p:sp>
        <p:nvSpPr>
          <p:cNvPr id="12" name="TextBox 11">
            <a:extLst>
              <a:ext uri="{FF2B5EF4-FFF2-40B4-BE49-F238E27FC236}">
                <a16:creationId xmlns:a16="http://schemas.microsoft.com/office/drawing/2014/main" id="{7BBCB58E-CF88-48D3-92F0-7158BEBEBCED}"/>
              </a:ext>
            </a:extLst>
          </p:cNvPr>
          <p:cNvSpPr txBox="1"/>
          <p:nvPr/>
        </p:nvSpPr>
        <p:spPr>
          <a:xfrm>
            <a:off x="265044" y="4758682"/>
            <a:ext cx="5309153" cy="1077218"/>
          </a:xfrm>
          <a:prstGeom prst="rect">
            <a:avLst/>
          </a:prstGeom>
          <a:noFill/>
        </p:spPr>
        <p:txBody>
          <a:bodyPr wrap="square" rtlCol="0">
            <a:spAutoFit/>
          </a:bodyPr>
          <a:lstStyle>
            <a:defPPr>
              <a:defRPr lang="zh-CN"/>
            </a:defPPr>
            <a:lvl1pPr>
              <a:defRPr sz="1600">
                <a:solidFill>
                  <a:srgbClr val="3D1C05"/>
                </a:solidFill>
                <a:latin typeface="Bahnschrift Light" panose="020B0502040204020203" pitchFamily="34" charset="0"/>
              </a:defRPr>
            </a:lvl1pPr>
          </a:lstStyle>
          <a:p>
            <a:r>
              <a:rPr lang="en-US" altLang="zh-CN" dirty="0"/>
              <a:t>This left Emerson's mother with a large family, and no means to support it.</a:t>
            </a:r>
          </a:p>
          <a:p>
            <a:r>
              <a:rPr lang="en-US" altLang="zh-CN" dirty="0"/>
              <a:t>In came Emerson's “eccentric” aunt, who would soon become Emerson's dominant influence.</a:t>
            </a:r>
          </a:p>
        </p:txBody>
      </p:sp>
      <p:sp>
        <p:nvSpPr>
          <p:cNvPr id="13" name="TextBox 12">
            <a:extLst>
              <a:ext uri="{FF2B5EF4-FFF2-40B4-BE49-F238E27FC236}">
                <a16:creationId xmlns:a16="http://schemas.microsoft.com/office/drawing/2014/main" id="{9B146B33-0B5A-4C8A-B1A4-793370F40D02}"/>
              </a:ext>
            </a:extLst>
          </p:cNvPr>
          <p:cNvSpPr txBox="1"/>
          <p:nvPr/>
        </p:nvSpPr>
        <p:spPr>
          <a:xfrm>
            <a:off x="253448" y="3773797"/>
            <a:ext cx="5393635" cy="984885"/>
          </a:xfrm>
          <a:prstGeom prst="rect">
            <a:avLst/>
          </a:prstGeom>
          <a:noFill/>
        </p:spPr>
        <p:txBody>
          <a:bodyPr wrap="square" rtlCol="0">
            <a:spAutoFit/>
          </a:bodyPr>
          <a:lstStyle/>
          <a:p>
            <a:r>
              <a:rPr lang="en-US" altLang="zh-CN" sz="2000" dirty="0">
                <a:solidFill>
                  <a:srgbClr val="1C0D02"/>
                </a:solidFill>
                <a:latin typeface="Bahnschrift SemiBold" panose="020B0502040204020203" pitchFamily="34" charset="0"/>
              </a:rPr>
              <a:t>Emerson’s father suddenly died shortly before his eighth birthday.</a:t>
            </a:r>
          </a:p>
          <a:p>
            <a:endParaRPr lang="zh-CN" altLang="en-US" dirty="0"/>
          </a:p>
        </p:txBody>
      </p:sp>
      <p:sp>
        <p:nvSpPr>
          <p:cNvPr id="14" name="TextBox 13">
            <a:extLst>
              <a:ext uri="{FF2B5EF4-FFF2-40B4-BE49-F238E27FC236}">
                <a16:creationId xmlns:a16="http://schemas.microsoft.com/office/drawing/2014/main" id="{941D7A29-7CD5-4F6E-8075-EBAB262DF4F9}"/>
              </a:ext>
            </a:extLst>
          </p:cNvPr>
          <p:cNvSpPr txBox="1"/>
          <p:nvPr/>
        </p:nvSpPr>
        <p:spPr>
          <a:xfrm>
            <a:off x="10040178" y="4758682"/>
            <a:ext cx="1868556" cy="523220"/>
          </a:xfrm>
          <a:prstGeom prst="rect">
            <a:avLst/>
          </a:prstGeom>
          <a:noFill/>
        </p:spPr>
        <p:txBody>
          <a:bodyPr wrap="square" rtlCol="0">
            <a:spAutoFit/>
          </a:bodyPr>
          <a:lstStyle/>
          <a:p>
            <a:pPr algn="r"/>
            <a:r>
              <a:rPr lang="en-US" altLang="zh-CN" sz="1400" spc="300" dirty="0">
                <a:solidFill>
                  <a:schemeClr val="bg1"/>
                </a:solidFill>
                <a:latin typeface="Bahnschrift Light" panose="020B0502040204020203" pitchFamily="34" charset="0"/>
              </a:rPr>
              <a:t>Presented by </a:t>
            </a:r>
            <a:r>
              <a:rPr lang="en-US" altLang="zh-CN" sz="1400" b="1" spc="300" dirty="0">
                <a:solidFill>
                  <a:schemeClr val="bg1"/>
                </a:solidFill>
                <a:latin typeface="Bahnschrift Light" panose="020B0502040204020203" pitchFamily="34" charset="0"/>
              </a:rPr>
              <a:t>Dennis Walsh </a:t>
            </a:r>
            <a:endParaRPr lang="zh-CN" altLang="en-US" sz="1400" b="1" spc="300" dirty="0">
              <a:solidFill>
                <a:schemeClr val="bg1"/>
              </a:solidFill>
              <a:latin typeface="Bahnschrift Light" panose="020B0502040204020203" pitchFamily="34" charset="0"/>
            </a:endParaRPr>
          </a:p>
        </p:txBody>
      </p:sp>
      <p:sp>
        <p:nvSpPr>
          <p:cNvPr id="22" name="TextBox 21">
            <a:extLst>
              <a:ext uri="{FF2B5EF4-FFF2-40B4-BE49-F238E27FC236}">
                <a16:creationId xmlns:a16="http://schemas.microsoft.com/office/drawing/2014/main" id="{6AA4147A-0011-40DD-8639-EE67B479E696}"/>
              </a:ext>
            </a:extLst>
          </p:cNvPr>
          <p:cNvSpPr txBox="1"/>
          <p:nvPr/>
        </p:nvSpPr>
        <p:spPr>
          <a:xfrm>
            <a:off x="3373424" y="447591"/>
            <a:ext cx="2300581" cy="1362690"/>
          </a:xfrm>
          <a:custGeom>
            <a:avLst/>
            <a:gdLst/>
            <a:ahLst/>
            <a:cxnLst/>
            <a:rect l="l" t="t" r="r" b="b"/>
            <a:pathLst>
              <a:path w="2300581" h="1362690">
                <a:moveTo>
                  <a:pt x="2030667" y="22185"/>
                </a:moveTo>
                <a:lnTo>
                  <a:pt x="2300581" y="22185"/>
                </a:lnTo>
                <a:lnTo>
                  <a:pt x="1845011" y="1362690"/>
                </a:lnTo>
                <a:lnTo>
                  <a:pt x="1550448" y="1362690"/>
                </a:lnTo>
                <a:lnTo>
                  <a:pt x="1892090" y="357420"/>
                </a:lnTo>
                <a:lnTo>
                  <a:pt x="1614820" y="476971"/>
                </a:lnTo>
                <a:lnTo>
                  <a:pt x="1719947" y="167618"/>
                </a:lnTo>
                <a:close/>
                <a:moveTo>
                  <a:pt x="984015" y="0"/>
                </a:moveTo>
                <a:cubicBezTo>
                  <a:pt x="1155741" y="0"/>
                  <a:pt x="1270894" y="44370"/>
                  <a:pt x="1329476" y="133108"/>
                </a:cubicBezTo>
                <a:cubicBezTo>
                  <a:pt x="1388057" y="221847"/>
                  <a:pt x="1389842" y="347150"/>
                  <a:pt x="1334829" y="509016"/>
                </a:cubicBezTo>
                <a:lnTo>
                  <a:pt x="1057983" y="1323687"/>
                </a:lnTo>
                <a:lnTo>
                  <a:pt x="1041869" y="1362690"/>
                </a:lnTo>
                <a:lnTo>
                  <a:pt x="742707" y="1362690"/>
                </a:lnTo>
                <a:lnTo>
                  <a:pt x="753701" y="1342059"/>
                </a:lnTo>
                <a:cubicBezTo>
                  <a:pt x="762549" y="1322827"/>
                  <a:pt x="770673" y="1302324"/>
                  <a:pt x="778074" y="1280550"/>
                </a:cubicBezTo>
                <a:lnTo>
                  <a:pt x="1025611" y="552153"/>
                </a:lnTo>
                <a:cubicBezTo>
                  <a:pt x="1055216" y="465057"/>
                  <a:pt x="1059418" y="398298"/>
                  <a:pt x="1038215" y="351874"/>
                </a:cubicBezTo>
                <a:cubicBezTo>
                  <a:pt x="1017013" y="305451"/>
                  <a:pt x="966972" y="282239"/>
                  <a:pt x="888093" y="282239"/>
                </a:cubicBezTo>
                <a:cubicBezTo>
                  <a:pt x="809214" y="282239"/>
                  <a:pt x="743401" y="305451"/>
                  <a:pt x="690655" y="351874"/>
                </a:cubicBezTo>
                <a:cubicBezTo>
                  <a:pt x="637908" y="398298"/>
                  <a:pt x="596732" y="465057"/>
                  <a:pt x="567127" y="552153"/>
                </a:cubicBezTo>
                <a:lnTo>
                  <a:pt x="319591" y="1280550"/>
                </a:lnTo>
                <a:cubicBezTo>
                  <a:pt x="312189" y="1302324"/>
                  <a:pt x="306389" y="1322827"/>
                  <a:pt x="302189" y="1342059"/>
                </a:cubicBezTo>
                <a:lnTo>
                  <a:pt x="299202" y="1362690"/>
                </a:lnTo>
                <a:lnTo>
                  <a:pt x="0" y="1362690"/>
                </a:lnTo>
                <a:lnTo>
                  <a:pt x="10372" y="1323687"/>
                </a:lnTo>
                <a:lnTo>
                  <a:pt x="287219" y="509016"/>
                </a:lnTo>
                <a:cubicBezTo>
                  <a:pt x="341949" y="347971"/>
                  <a:pt x="429243" y="222874"/>
                  <a:pt x="549102" y="133725"/>
                </a:cubicBezTo>
                <a:cubicBezTo>
                  <a:pt x="668961" y="44575"/>
                  <a:pt x="813932" y="0"/>
                  <a:pt x="984015" y="0"/>
                </a:cubicBezTo>
                <a:close/>
              </a:path>
            </a:pathLst>
          </a:custGeom>
          <a:solidFill>
            <a:schemeClr val="accent3">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9900" i="1" dirty="0">
              <a:solidFill>
                <a:schemeClr val="accent3">
                  <a:lumMod val="20000"/>
                  <a:lumOff val="80000"/>
                </a:schemeClr>
              </a:solidFill>
              <a:latin typeface="Bahnschrift SemiBold" panose="020B0502040204020203" pitchFamily="34" charset="0"/>
            </a:endParaRPr>
          </a:p>
        </p:txBody>
      </p:sp>
    </p:spTree>
    <p:extLst>
      <p:ext uri="{BB962C8B-B14F-4D97-AF65-F5344CB8AC3E}">
        <p14:creationId xmlns:p14="http://schemas.microsoft.com/office/powerpoint/2010/main" val="151556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1+#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250"/>
                                        <p:tgtEl>
                                          <p:spTgt spid="8"/>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250"/>
                                        <p:tgtEl>
                                          <p:spTgt spid="14"/>
                                        </p:tgtEl>
                                      </p:cBhvr>
                                    </p:animEffect>
                                  </p:childTnLst>
                                </p:cTn>
                              </p:par>
                            </p:childTnLst>
                          </p:cTn>
                        </p:par>
                        <p:par>
                          <p:cTn id="22" fill="hold">
                            <p:stCondLst>
                              <p:cond delay="125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anim calcmode="lin" valueType="num">
                                      <p:cBhvr>
                                        <p:cTn id="26" dur="250" fill="hold"/>
                                        <p:tgtEl>
                                          <p:spTgt spid="17"/>
                                        </p:tgtEl>
                                        <p:attrNameLst>
                                          <p:attrName>ppt_x</p:attrName>
                                        </p:attrNameLst>
                                      </p:cBhvr>
                                      <p:tavLst>
                                        <p:tav tm="0">
                                          <p:val>
                                            <p:strVal val="#ppt_x"/>
                                          </p:val>
                                        </p:tav>
                                        <p:tav tm="100000">
                                          <p:val>
                                            <p:strVal val="#ppt_x"/>
                                          </p:val>
                                        </p:tav>
                                      </p:tavLst>
                                    </p:anim>
                                    <p:anim calcmode="lin" valueType="num">
                                      <p:cBhvr>
                                        <p:cTn id="27" dur="25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50"/>
                                        <p:tgtEl>
                                          <p:spTgt spid="25"/>
                                        </p:tgtEl>
                                      </p:cBhvr>
                                    </p:animEffect>
                                    <p:anim calcmode="lin" valueType="num">
                                      <p:cBhvr>
                                        <p:cTn id="32" dur="250" fill="hold"/>
                                        <p:tgtEl>
                                          <p:spTgt spid="25"/>
                                        </p:tgtEl>
                                        <p:attrNameLst>
                                          <p:attrName>ppt_x</p:attrName>
                                        </p:attrNameLst>
                                      </p:cBhvr>
                                      <p:tavLst>
                                        <p:tav tm="0">
                                          <p:val>
                                            <p:strVal val="#ppt_x"/>
                                          </p:val>
                                        </p:tav>
                                        <p:tav tm="100000">
                                          <p:val>
                                            <p:strVal val="#ppt_x"/>
                                          </p:val>
                                        </p:tav>
                                      </p:tavLst>
                                    </p:anim>
                                    <p:anim calcmode="lin" valueType="num">
                                      <p:cBhvr>
                                        <p:cTn id="33" dur="25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1750"/>
                            </p:stCondLst>
                            <p:childTnLst>
                              <p:par>
                                <p:cTn id="35" presetID="42"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anim calcmode="lin" valueType="num">
                                      <p:cBhvr>
                                        <p:cTn id="38" dur="250" fill="hold"/>
                                        <p:tgtEl>
                                          <p:spTgt spid="24"/>
                                        </p:tgtEl>
                                        <p:attrNameLst>
                                          <p:attrName>ppt_x</p:attrName>
                                        </p:attrNameLst>
                                      </p:cBhvr>
                                      <p:tavLst>
                                        <p:tav tm="0">
                                          <p:val>
                                            <p:strVal val="#ppt_x"/>
                                          </p:val>
                                        </p:tav>
                                        <p:tav tm="100000">
                                          <p:val>
                                            <p:strVal val="#ppt_x"/>
                                          </p:val>
                                        </p:tav>
                                      </p:tavLst>
                                    </p:anim>
                                    <p:anim calcmode="lin" valueType="num">
                                      <p:cBhvr>
                                        <p:cTn id="39" dur="250" fill="hold"/>
                                        <p:tgtEl>
                                          <p:spTgt spid="2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42"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4" grpId="0" animBg="1"/>
      <p:bldP spid="25" grpId="0" animBg="1"/>
      <p:bldP spid="17" grpId="0" animBg="1"/>
      <p:bldP spid="7" grpId="0" animBg="1"/>
      <p:bldP spid="8" grpId="0"/>
      <p:bldP spid="10" grpId="0"/>
      <p:bldP spid="11" grpId="0"/>
      <p:bldP spid="12" grpId="0"/>
      <p:bldP spid="13" grpId="0"/>
      <p:bldP spid="14"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FB65EE-26E8-415B-A3CC-17132C5D5BE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92766"/>
            <a:ext cx="12191999" cy="6950765"/>
          </a:xfrm>
          <a:custGeom>
            <a:avLst/>
            <a:gdLst>
              <a:gd name="connsiteX0" fmla="*/ 0 w 12191999"/>
              <a:gd name="connsiteY0" fmla="*/ 0 h 6599582"/>
              <a:gd name="connsiteX1" fmla="*/ 12191999 w 12191999"/>
              <a:gd name="connsiteY1" fmla="*/ 0 h 6599582"/>
              <a:gd name="connsiteX2" fmla="*/ 12191999 w 12191999"/>
              <a:gd name="connsiteY2" fmla="*/ 6599582 h 6599582"/>
              <a:gd name="connsiteX3" fmla="*/ 0 w 12191999"/>
              <a:gd name="connsiteY3" fmla="*/ 6599582 h 6599582"/>
            </a:gdLst>
            <a:ahLst/>
            <a:cxnLst>
              <a:cxn ang="0">
                <a:pos x="connsiteX0" y="connsiteY0"/>
              </a:cxn>
              <a:cxn ang="0">
                <a:pos x="connsiteX1" y="connsiteY1"/>
              </a:cxn>
              <a:cxn ang="0">
                <a:pos x="connsiteX2" y="connsiteY2"/>
              </a:cxn>
              <a:cxn ang="0">
                <a:pos x="connsiteX3" y="connsiteY3"/>
              </a:cxn>
            </a:cxnLst>
            <a:rect l="l" t="t" r="r" b="b"/>
            <a:pathLst>
              <a:path w="12191999" h="6599582">
                <a:moveTo>
                  <a:pt x="0" y="0"/>
                </a:moveTo>
                <a:lnTo>
                  <a:pt x="12191999" y="0"/>
                </a:lnTo>
                <a:lnTo>
                  <a:pt x="12191999" y="6599582"/>
                </a:lnTo>
                <a:lnTo>
                  <a:pt x="0" y="6599582"/>
                </a:lnTo>
                <a:close/>
              </a:path>
            </a:pathLst>
          </a:custGeom>
        </p:spPr>
      </p:pic>
      <p:sp>
        <p:nvSpPr>
          <p:cNvPr id="9" name="Rectangle 8">
            <a:extLst>
              <a:ext uri="{FF2B5EF4-FFF2-40B4-BE49-F238E27FC236}">
                <a16:creationId xmlns:a16="http://schemas.microsoft.com/office/drawing/2014/main" id="{212D3745-ADFF-4F04-89FA-9112EB6967C8}"/>
              </a:ext>
            </a:extLst>
          </p:cNvPr>
          <p:cNvSpPr/>
          <p:nvPr/>
        </p:nvSpPr>
        <p:spPr>
          <a:xfrm>
            <a:off x="6352" y="-119271"/>
            <a:ext cx="12192000" cy="6977270"/>
          </a:xfrm>
          <a:prstGeom prst="rect">
            <a:avLst/>
          </a:prstGeom>
          <a:gradFill>
            <a:gsLst>
              <a:gs pos="0">
                <a:srgbClr val="ED4749">
                  <a:alpha val="38000"/>
                </a:srgbClr>
              </a:gs>
              <a:gs pos="100000">
                <a:srgbClr val="F3B572">
                  <a:alpha val="1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a:extLst>
              <a:ext uri="{FF2B5EF4-FFF2-40B4-BE49-F238E27FC236}">
                <a16:creationId xmlns:a16="http://schemas.microsoft.com/office/drawing/2014/main" id="{1CA8AB6F-1803-495A-9BF3-FB5FE9FE7AB2}"/>
              </a:ext>
            </a:extLst>
          </p:cNvPr>
          <p:cNvSpPr txBox="1"/>
          <p:nvPr/>
        </p:nvSpPr>
        <p:spPr>
          <a:xfrm rot="20199251">
            <a:off x="9214174" y="3331021"/>
            <a:ext cx="2519450" cy="3770263"/>
          </a:xfrm>
          <a:prstGeom prst="rect">
            <a:avLst/>
          </a:prstGeom>
          <a:noFill/>
        </p:spPr>
        <p:txBody>
          <a:bodyPr wrap="square" rtlCol="0">
            <a:spAutoFit/>
          </a:bodyPr>
          <a:lstStyle/>
          <a:p>
            <a:r>
              <a:rPr lang="en-US" altLang="zh-CN" sz="23900" dirty="0">
                <a:solidFill>
                  <a:schemeClr val="bg1">
                    <a:lumMod val="85000"/>
                    <a:alpha val="52000"/>
                  </a:schemeClr>
                </a:solidFill>
                <a:latin typeface="Bahnschrift SemiBold" panose="020B0502040204020203" pitchFamily="34" charset="0"/>
              </a:rPr>
              <a:t>C</a:t>
            </a:r>
            <a:endParaRPr lang="zh-CN" altLang="en-US" sz="23900" dirty="0">
              <a:solidFill>
                <a:schemeClr val="bg1">
                  <a:lumMod val="85000"/>
                  <a:alpha val="52000"/>
                </a:schemeClr>
              </a:solidFill>
              <a:latin typeface="Bahnschrift SemiBold" panose="020B0502040204020203" pitchFamily="34" charset="0"/>
            </a:endParaRPr>
          </a:p>
        </p:txBody>
      </p:sp>
      <p:sp>
        <p:nvSpPr>
          <p:cNvPr id="10" name="Rectangle 9">
            <a:extLst>
              <a:ext uri="{FF2B5EF4-FFF2-40B4-BE49-F238E27FC236}">
                <a16:creationId xmlns:a16="http://schemas.microsoft.com/office/drawing/2014/main" id="{346E56EE-C5C5-47CE-8336-98BE8519CFB3}"/>
              </a:ext>
            </a:extLst>
          </p:cNvPr>
          <p:cNvSpPr/>
          <p:nvPr/>
        </p:nvSpPr>
        <p:spPr>
          <a:xfrm>
            <a:off x="185530" y="92766"/>
            <a:ext cx="7381462" cy="6559826"/>
          </a:xfrm>
          <a:custGeom>
            <a:avLst/>
            <a:gdLst>
              <a:gd name="connsiteX0" fmla="*/ 0 w 7381462"/>
              <a:gd name="connsiteY0" fmla="*/ 0 h 6559826"/>
              <a:gd name="connsiteX1" fmla="*/ 7381462 w 7381462"/>
              <a:gd name="connsiteY1" fmla="*/ 0 h 6559826"/>
              <a:gd name="connsiteX2" fmla="*/ 7381462 w 7381462"/>
              <a:gd name="connsiteY2" fmla="*/ 6559826 h 6559826"/>
              <a:gd name="connsiteX3" fmla="*/ 0 w 7381462"/>
              <a:gd name="connsiteY3" fmla="*/ 6559826 h 6559826"/>
              <a:gd name="connsiteX4" fmla="*/ 0 w 7381462"/>
              <a:gd name="connsiteY4" fmla="*/ 0 h 6559826"/>
              <a:gd name="connsiteX0" fmla="*/ 0 w 7381462"/>
              <a:gd name="connsiteY0" fmla="*/ 0 h 6559826"/>
              <a:gd name="connsiteX1" fmla="*/ 7381462 w 7381462"/>
              <a:gd name="connsiteY1" fmla="*/ 0 h 6559826"/>
              <a:gd name="connsiteX2" fmla="*/ 4916557 w 7381462"/>
              <a:gd name="connsiteY2" fmla="*/ 6559826 h 6559826"/>
              <a:gd name="connsiteX3" fmla="*/ 0 w 7381462"/>
              <a:gd name="connsiteY3" fmla="*/ 6559826 h 6559826"/>
              <a:gd name="connsiteX4" fmla="*/ 0 w 7381462"/>
              <a:gd name="connsiteY4" fmla="*/ 0 h 655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462" h="6559826">
                <a:moveTo>
                  <a:pt x="0" y="0"/>
                </a:moveTo>
                <a:lnTo>
                  <a:pt x="7381462" y="0"/>
                </a:lnTo>
                <a:lnTo>
                  <a:pt x="4916557" y="6559826"/>
                </a:lnTo>
                <a:lnTo>
                  <a:pt x="0" y="6559826"/>
                </a:lnTo>
                <a:lnTo>
                  <a:pt x="0" y="0"/>
                </a:lnTo>
                <a:close/>
              </a:path>
            </a:pathLst>
          </a:cu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6FE14C9A-5C36-4092-A0A9-748D8F7F36FF}"/>
              </a:ext>
            </a:extLst>
          </p:cNvPr>
          <p:cNvSpPr txBox="1"/>
          <p:nvPr/>
        </p:nvSpPr>
        <p:spPr>
          <a:xfrm>
            <a:off x="808381" y="1173521"/>
            <a:ext cx="5261113" cy="707886"/>
          </a:xfrm>
          <a:prstGeom prst="rect">
            <a:avLst/>
          </a:prstGeom>
          <a:noFill/>
        </p:spPr>
        <p:txBody>
          <a:bodyPr wrap="square" rtlCol="0">
            <a:spAutoFit/>
          </a:bodyPr>
          <a:lstStyle/>
          <a:p>
            <a:r>
              <a:rPr lang="en-US" altLang="zh-CN" sz="2000" dirty="0">
                <a:solidFill>
                  <a:srgbClr val="632D09"/>
                </a:solidFill>
                <a:latin typeface="Bahnschrift SemiBold" panose="020B0502040204020203" pitchFamily="34" charset="0"/>
              </a:rPr>
              <a:t>Emerson was taught grammar and reading when he was three.</a:t>
            </a:r>
          </a:p>
        </p:txBody>
      </p:sp>
      <p:sp>
        <p:nvSpPr>
          <p:cNvPr id="13" name="TextBox 12">
            <a:extLst>
              <a:ext uri="{FF2B5EF4-FFF2-40B4-BE49-F238E27FC236}">
                <a16:creationId xmlns:a16="http://schemas.microsoft.com/office/drawing/2014/main" id="{9739D394-D54B-468B-B550-1292D91D0384}"/>
              </a:ext>
            </a:extLst>
          </p:cNvPr>
          <p:cNvSpPr txBox="1"/>
          <p:nvPr/>
        </p:nvSpPr>
        <p:spPr>
          <a:xfrm>
            <a:off x="848138" y="4348195"/>
            <a:ext cx="4174435" cy="1477328"/>
          </a:xfrm>
          <a:prstGeom prst="rect">
            <a:avLst/>
          </a:prstGeom>
          <a:noFill/>
        </p:spPr>
        <p:txBody>
          <a:bodyPr wrap="square" rtlCol="0">
            <a:spAutoFit/>
          </a:bodyPr>
          <a:lstStyle/>
          <a:p>
            <a:r>
              <a:rPr lang="en-US" altLang="zh-CN" dirty="0">
                <a:solidFill>
                  <a:srgbClr val="632D09"/>
                </a:solidFill>
                <a:latin typeface="Bahnschrift Light" panose="020B0502040204020203" pitchFamily="34" charset="0"/>
              </a:rPr>
              <a:t>Aunt Mary taught him aphorisms he would take with him for life, such as “lift your aims” and “despise trifles”. She also taught him the dangers of prosperity.</a:t>
            </a:r>
          </a:p>
        </p:txBody>
      </p:sp>
      <p:sp>
        <p:nvSpPr>
          <p:cNvPr id="14" name="TextBox 13">
            <a:extLst>
              <a:ext uri="{FF2B5EF4-FFF2-40B4-BE49-F238E27FC236}">
                <a16:creationId xmlns:a16="http://schemas.microsoft.com/office/drawing/2014/main" id="{F01050C3-A8E2-4ED8-83DE-402385713065}"/>
              </a:ext>
            </a:extLst>
          </p:cNvPr>
          <p:cNvSpPr txBox="1"/>
          <p:nvPr/>
        </p:nvSpPr>
        <p:spPr>
          <a:xfrm>
            <a:off x="848139" y="3382616"/>
            <a:ext cx="4969565" cy="1200329"/>
          </a:xfrm>
          <a:prstGeom prst="rect">
            <a:avLst/>
          </a:prstGeom>
          <a:noFill/>
        </p:spPr>
        <p:txBody>
          <a:bodyPr wrap="square" rtlCol="0">
            <a:spAutoFit/>
          </a:bodyPr>
          <a:lstStyle/>
          <a:p>
            <a:r>
              <a:rPr lang="en-US" altLang="zh-CN" dirty="0">
                <a:solidFill>
                  <a:srgbClr val="632D09"/>
                </a:solidFill>
                <a:latin typeface="Bahnschrift Light" panose="020B0502040204020203" pitchFamily="34" charset="0"/>
              </a:rPr>
              <a:t>When William (dad) died, Ruth’s (mom) number one priority was to put the men through good education, Harvard.</a:t>
            </a:r>
          </a:p>
          <a:p>
            <a:endParaRPr lang="zh-CN" altLang="en-US" dirty="0"/>
          </a:p>
        </p:txBody>
      </p:sp>
      <p:sp>
        <p:nvSpPr>
          <p:cNvPr id="15" name="TextBox 14">
            <a:extLst>
              <a:ext uri="{FF2B5EF4-FFF2-40B4-BE49-F238E27FC236}">
                <a16:creationId xmlns:a16="http://schemas.microsoft.com/office/drawing/2014/main" id="{9F43CF9B-EA23-4CA6-AF81-342B171B866A}"/>
              </a:ext>
            </a:extLst>
          </p:cNvPr>
          <p:cNvSpPr txBox="1"/>
          <p:nvPr/>
        </p:nvSpPr>
        <p:spPr>
          <a:xfrm>
            <a:off x="821633" y="2051007"/>
            <a:ext cx="5247861" cy="1477328"/>
          </a:xfrm>
          <a:prstGeom prst="rect">
            <a:avLst/>
          </a:prstGeom>
          <a:noFill/>
        </p:spPr>
        <p:txBody>
          <a:bodyPr wrap="square" rtlCol="0">
            <a:spAutoFit/>
          </a:bodyPr>
          <a:lstStyle/>
          <a:p>
            <a:r>
              <a:rPr lang="en-US" altLang="zh-CN" dirty="0">
                <a:solidFill>
                  <a:srgbClr val="632D09"/>
                </a:solidFill>
                <a:latin typeface="Bahnschrift Light" panose="020B0502040204020203" pitchFamily="34" charset="0"/>
              </a:rPr>
              <a:t>He explained his lessons to his father at breakfast.</a:t>
            </a:r>
          </a:p>
          <a:p>
            <a:r>
              <a:rPr lang="en-US" altLang="zh-CN" dirty="0">
                <a:solidFill>
                  <a:srgbClr val="632D09"/>
                </a:solidFill>
                <a:latin typeface="Bahnschrift Light" panose="020B0502040204020203" pitchFamily="34" charset="0"/>
              </a:rPr>
              <a:t>The home was very serious about recreation: reading history and poetry, practicing rhetoric and oratory. </a:t>
            </a:r>
          </a:p>
          <a:p>
            <a:endParaRPr lang="zh-CN" altLang="en-US" dirty="0"/>
          </a:p>
        </p:txBody>
      </p:sp>
      <p:sp>
        <p:nvSpPr>
          <p:cNvPr id="17" name="Rectangle 9">
            <a:extLst>
              <a:ext uri="{FF2B5EF4-FFF2-40B4-BE49-F238E27FC236}">
                <a16:creationId xmlns:a16="http://schemas.microsoft.com/office/drawing/2014/main" id="{A327A146-BBBC-41FA-963F-799153DCEBBC}"/>
              </a:ext>
            </a:extLst>
          </p:cNvPr>
          <p:cNvSpPr/>
          <p:nvPr/>
        </p:nvSpPr>
        <p:spPr>
          <a:xfrm rot="10800000">
            <a:off x="8474762" y="4458110"/>
            <a:ext cx="3531707" cy="2255116"/>
          </a:xfrm>
          <a:custGeom>
            <a:avLst/>
            <a:gdLst>
              <a:gd name="connsiteX0" fmla="*/ 0 w 7381462"/>
              <a:gd name="connsiteY0" fmla="*/ 0 h 6559826"/>
              <a:gd name="connsiteX1" fmla="*/ 7381462 w 7381462"/>
              <a:gd name="connsiteY1" fmla="*/ 0 h 6559826"/>
              <a:gd name="connsiteX2" fmla="*/ 7381462 w 7381462"/>
              <a:gd name="connsiteY2" fmla="*/ 6559826 h 6559826"/>
              <a:gd name="connsiteX3" fmla="*/ 0 w 7381462"/>
              <a:gd name="connsiteY3" fmla="*/ 6559826 h 6559826"/>
              <a:gd name="connsiteX4" fmla="*/ 0 w 7381462"/>
              <a:gd name="connsiteY4" fmla="*/ 0 h 6559826"/>
              <a:gd name="connsiteX0" fmla="*/ 0 w 7381462"/>
              <a:gd name="connsiteY0" fmla="*/ 0 h 6559826"/>
              <a:gd name="connsiteX1" fmla="*/ 7381462 w 7381462"/>
              <a:gd name="connsiteY1" fmla="*/ 0 h 6559826"/>
              <a:gd name="connsiteX2" fmla="*/ 4916557 w 7381462"/>
              <a:gd name="connsiteY2" fmla="*/ 6559826 h 6559826"/>
              <a:gd name="connsiteX3" fmla="*/ 0 w 7381462"/>
              <a:gd name="connsiteY3" fmla="*/ 6559826 h 6559826"/>
              <a:gd name="connsiteX4" fmla="*/ 0 w 7381462"/>
              <a:gd name="connsiteY4" fmla="*/ 0 h 655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462" h="6559826">
                <a:moveTo>
                  <a:pt x="0" y="0"/>
                </a:moveTo>
                <a:lnTo>
                  <a:pt x="7381462" y="0"/>
                </a:lnTo>
                <a:lnTo>
                  <a:pt x="4916557" y="6559826"/>
                </a:lnTo>
                <a:lnTo>
                  <a:pt x="0" y="6559826"/>
                </a:lnTo>
                <a:lnTo>
                  <a:pt x="0" y="0"/>
                </a:ln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4BF662C6-742D-4713-BC65-10CA5B233599}"/>
              </a:ext>
            </a:extLst>
          </p:cNvPr>
          <p:cNvSpPr txBox="1"/>
          <p:nvPr/>
        </p:nvSpPr>
        <p:spPr>
          <a:xfrm>
            <a:off x="9468404" y="4784066"/>
            <a:ext cx="5247861" cy="1323439"/>
          </a:xfrm>
          <a:prstGeom prst="rect">
            <a:avLst/>
          </a:prstGeom>
          <a:noFill/>
        </p:spPr>
        <p:txBody>
          <a:bodyPr wrap="square" rtlCol="0">
            <a:spAutoFit/>
          </a:bodyPr>
          <a:lstStyle/>
          <a:p>
            <a:r>
              <a:rPr lang="en-US" altLang="zh-CN" sz="4000" dirty="0">
                <a:solidFill>
                  <a:srgbClr val="1C0D02"/>
                </a:solidFill>
                <a:latin typeface="Bahnschrift SemiBold" panose="020B0502040204020203" pitchFamily="34" charset="0"/>
              </a:rPr>
              <a:t>Childhood</a:t>
            </a:r>
            <a:r>
              <a:rPr lang="en-US" altLang="zh-CN" sz="3600" dirty="0">
                <a:solidFill>
                  <a:srgbClr val="1C0D02"/>
                </a:solidFill>
                <a:latin typeface="Bahnschrift SemiBold" panose="020B0502040204020203" pitchFamily="34" charset="0"/>
              </a:rPr>
              <a:t> </a:t>
            </a:r>
          </a:p>
          <a:p>
            <a:r>
              <a:rPr lang="en-US" altLang="zh-CN" sz="4000" dirty="0">
                <a:solidFill>
                  <a:srgbClr val="1C0D02"/>
                </a:solidFill>
                <a:latin typeface="Bahnschrift SemiBold" panose="020B0502040204020203" pitchFamily="34" charset="0"/>
              </a:rPr>
              <a:t>Education</a:t>
            </a:r>
            <a:endParaRPr lang="zh-CN" altLang="en-US" sz="4000" dirty="0">
              <a:solidFill>
                <a:srgbClr val="1C0D02"/>
              </a:solidFill>
              <a:latin typeface="Bahnschrift SemiBold" panose="020B0502040204020203" pitchFamily="34" charset="0"/>
            </a:endParaRPr>
          </a:p>
        </p:txBody>
      </p:sp>
      <p:sp>
        <p:nvSpPr>
          <p:cNvPr id="12" name="TextBox 11">
            <a:extLst>
              <a:ext uri="{FF2B5EF4-FFF2-40B4-BE49-F238E27FC236}">
                <a16:creationId xmlns:a16="http://schemas.microsoft.com/office/drawing/2014/main" id="{347C0293-FB27-4C8E-811A-DA7F40873BBF}"/>
              </a:ext>
            </a:extLst>
          </p:cNvPr>
          <p:cNvSpPr txBox="1"/>
          <p:nvPr/>
        </p:nvSpPr>
        <p:spPr>
          <a:xfrm>
            <a:off x="9660831" y="6065297"/>
            <a:ext cx="2239620" cy="523220"/>
          </a:xfrm>
          <a:prstGeom prst="rect">
            <a:avLst/>
          </a:prstGeom>
          <a:noFill/>
        </p:spPr>
        <p:txBody>
          <a:bodyPr wrap="square" rtlCol="0">
            <a:spAutoFit/>
          </a:bodyPr>
          <a:lstStyle/>
          <a:p>
            <a:pPr algn="r"/>
            <a:r>
              <a:rPr lang="en-US" altLang="zh-CN" sz="1400" spc="300" dirty="0">
                <a:solidFill>
                  <a:srgbClr val="1C0D02"/>
                </a:solidFill>
                <a:latin typeface="Bahnschrift Light" panose="020B0502040204020203" pitchFamily="34" charset="0"/>
              </a:rPr>
              <a:t>Presented by </a:t>
            </a:r>
            <a:r>
              <a:rPr lang="en-US" altLang="zh-CN" sz="1400" b="1" spc="300" dirty="0">
                <a:solidFill>
                  <a:srgbClr val="1C0D02"/>
                </a:solidFill>
                <a:latin typeface="Bahnschrift Light" panose="020B0502040204020203" pitchFamily="34" charset="0"/>
              </a:rPr>
              <a:t>Dennis Walsh </a:t>
            </a:r>
            <a:endParaRPr lang="zh-CN" altLang="en-US" sz="1400" b="1" spc="300" dirty="0">
              <a:solidFill>
                <a:srgbClr val="1C0D02"/>
              </a:solidFill>
              <a:latin typeface="Bahnschrift Light" panose="020B0502040204020203" pitchFamily="34" charset="0"/>
            </a:endParaRPr>
          </a:p>
        </p:txBody>
      </p:sp>
      <p:sp>
        <p:nvSpPr>
          <p:cNvPr id="18" name="Rectangle 9">
            <a:extLst>
              <a:ext uri="{FF2B5EF4-FFF2-40B4-BE49-F238E27FC236}">
                <a16:creationId xmlns:a16="http://schemas.microsoft.com/office/drawing/2014/main" id="{8C811D29-4F1E-4EB0-B20D-D8DDF4794F24}"/>
              </a:ext>
            </a:extLst>
          </p:cNvPr>
          <p:cNvSpPr/>
          <p:nvPr/>
        </p:nvSpPr>
        <p:spPr>
          <a:xfrm>
            <a:off x="6258957" y="205408"/>
            <a:ext cx="1089372" cy="968113"/>
          </a:xfrm>
          <a:custGeom>
            <a:avLst/>
            <a:gdLst>
              <a:gd name="connsiteX0" fmla="*/ 0 w 7381462"/>
              <a:gd name="connsiteY0" fmla="*/ 0 h 6559826"/>
              <a:gd name="connsiteX1" fmla="*/ 7381462 w 7381462"/>
              <a:gd name="connsiteY1" fmla="*/ 0 h 6559826"/>
              <a:gd name="connsiteX2" fmla="*/ 7381462 w 7381462"/>
              <a:gd name="connsiteY2" fmla="*/ 6559826 h 6559826"/>
              <a:gd name="connsiteX3" fmla="*/ 0 w 7381462"/>
              <a:gd name="connsiteY3" fmla="*/ 6559826 h 6559826"/>
              <a:gd name="connsiteX4" fmla="*/ 0 w 7381462"/>
              <a:gd name="connsiteY4" fmla="*/ 0 h 6559826"/>
              <a:gd name="connsiteX0" fmla="*/ 0 w 7381462"/>
              <a:gd name="connsiteY0" fmla="*/ 0 h 6559826"/>
              <a:gd name="connsiteX1" fmla="*/ 7381462 w 7381462"/>
              <a:gd name="connsiteY1" fmla="*/ 0 h 6559826"/>
              <a:gd name="connsiteX2" fmla="*/ 4916557 w 7381462"/>
              <a:gd name="connsiteY2" fmla="*/ 6559826 h 6559826"/>
              <a:gd name="connsiteX3" fmla="*/ 0 w 7381462"/>
              <a:gd name="connsiteY3" fmla="*/ 6559826 h 6559826"/>
              <a:gd name="connsiteX4" fmla="*/ 0 w 7381462"/>
              <a:gd name="connsiteY4" fmla="*/ 0 h 655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462" h="6559826">
                <a:moveTo>
                  <a:pt x="0" y="0"/>
                </a:moveTo>
                <a:lnTo>
                  <a:pt x="7381462" y="0"/>
                </a:lnTo>
                <a:lnTo>
                  <a:pt x="4916557" y="6559826"/>
                </a:lnTo>
                <a:lnTo>
                  <a:pt x="0" y="6559826"/>
                </a:lnTo>
                <a:lnTo>
                  <a:pt x="0" y="0"/>
                </a:lnTo>
                <a:close/>
              </a:path>
            </a:pathLst>
          </a:custGeom>
          <a:solidFill>
            <a:schemeClr val="accent4">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Half Frame 18">
            <a:extLst>
              <a:ext uri="{FF2B5EF4-FFF2-40B4-BE49-F238E27FC236}">
                <a16:creationId xmlns:a16="http://schemas.microsoft.com/office/drawing/2014/main" id="{A5C781B1-9324-476D-A863-5F29F084F59E}"/>
              </a:ext>
            </a:extLst>
          </p:cNvPr>
          <p:cNvSpPr/>
          <p:nvPr/>
        </p:nvSpPr>
        <p:spPr>
          <a:xfrm>
            <a:off x="347254" y="271969"/>
            <a:ext cx="1033668" cy="1033668"/>
          </a:xfrm>
          <a:prstGeom prst="halfFrame">
            <a:avLst>
              <a:gd name="adj1" fmla="val 9638"/>
              <a:gd name="adj2" fmla="val 1035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Half Frame 19">
            <a:extLst>
              <a:ext uri="{FF2B5EF4-FFF2-40B4-BE49-F238E27FC236}">
                <a16:creationId xmlns:a16="http://schemas.microsoft.com/office/drawing/2014/main" id="{A301E8EF-E482-441B-90B1-4BA5BDD73073}"/>
              </a:ext>
            </a:extLst>
          </p:cNvPr>
          <p:cNvSpPr/>
          <p:nvPr/>
        </p:nvSpPr>
        <p:spPr>
          <a:xfrm rot="16200000">
            <a:off x="328128" y="5518945"/>
            <a:ext cx="1033668" cy="1033668"/>
          </a:xfrm>
          <a:prstGeom prst="halfFrame">
            <a:avLst>
              <a:gd name="adj1" fmla="val 9638"/>
              <a:gd name="adj2" fmla="val 1035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2300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50"/>
                                        <p:tgtEl>
                                          <p:spTgt spid="18"/>
                                        </p:tgtEl>
                                      </p:cBhvr>
                                    </p:animEffect>
                                    <p:anim calcmode="lin" valueType="num">
                                      <p:cBhvr>
                                        <p:cTn id="18" dur="250" fill="hold"/>
                                        <p:tgtEl>
                                          <p:spTgt spid="18"/>
                                        </p:tgtEl>
                                        <p:attrNameLst>
                                          <p:attrName>ppt_x</p:attrName>
                                        </p:attrNameLst>
                                      </p:cBhvr>
                                      <p:tavLst>
                                        <p:tav tm="0">
                                          <p:val>
                                            <p:strVal val="#ppt_x"/>
                                          </p:val>
                                        </p:tav>
                                        <p:tav tm="100000">
                                          <p:val>
                                            <p:strVal val="#ppt_x"/>
                                          </p:val>
                                        </p:tav>
                                      </p:tavLst>
                                    </p:anim>
                                    <p:anim calcmode="lin" valueType="num">
                                      <p:cBhvr>
                                        <p:cTn id="19" dur="25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anim calcmode="lin" valueType="num">
                                      <p:cBhvr>
                                        <p:cTn id="24" dur="250" fill="hold"/>
                                        <p:tgtEl>
                                          <p:spTgt spid="19"/>
                                        </p:tgtEl>
                                        <p:attrNameLst>
                                          <p:attrName>ppt_x</p:attrName>
                                        </p:attrNameLst>
                                      </p:cBhvr>
                                      <p:tavLst>
                                        <p:tav tm="0">
                                          <p:val>
                                            <p:strVal val="#ppt_x"/>
                                          </p:val>
                                        </p:tav>
                                        <p:tav tm="100000">
                                          <p:val>
                                            <p:strVal val="#ppt_x"/>
                                          </p:val>
                                        </p:tav>
                                      </p:tavLst>
                                    </p:anim>
                                    <p:anim calcmode="lin" valueType="num">
                                      <p:cBhvr>
                                        <p:cTn id="25" dur="25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50"/>
                                        <p:tgtEl>
                                          <p:spTgt spid="20"/>
                                        </p:tgtEl>
                                      </p:cBhvr>
                                    </p:animEffect>
                                    <p:anim calcmode="lin" valueType="num">
                                      <p:cBhvr>
                                        <p:cTn id="30" dur="250" fill="hold"/>
                                        <p:tgtEl>
                                          <p:spTgt spid="20"/>
                                        </p:tgtEl>
                                        <p:attrNameLst>
                                          <p:attrName>ppt_x</p:attrName>
                                        </p:attrNameLst>
                                      </p:cBhvr>
                                      <p:tavLst>
                                        <p:tav tm="0">
                                          <p:val>
                                            <p:strVal val="#ppt_x"/>
                                          </p:val>
                                        </p:tav>
                                        <p:tav tm="100000">
                                          <p:val>
                                            <p:strVal val="#ppt_x"/>
                                          </p:val>
                                        </p:tav>
                                      </p:tavLst>
                                    </p:anim>
                                    <p:anim calcmode="lin" valueType="num">
                                      <p:cBhvr>
                                        <p:cTn id="31" dur="250" fill="hold"/>
                                        <p:tgtEl>
                                          <p:spTgt spid="20"/>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4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anim calcmode="lin" valueType="num">
                                      <p:cBhvr>
                                        <p:cTn id="36" dur="250" fill="hold"/>
                                        <p:tgtEl>
                                          <p:spTgt spid="17"/>
                                        </p:tgtEl>
                                        <p:attrNameLst>
                                          <p:attrName>ppt_x</p:attrName>
                                        </p:attrNameLst>
                                      </p:cBhvr>
                                      <p:tavLst>
                                        <p:tav tm="0">
                                          <p:val>
                                            <p:strVal val="#ppt_x"/>
                                          </p:val>
                                        </p:tav>
                                        <p:tav tm="100000">
                                          <p:val>
                                            <p:strVal val="#ppt_x"/>
                                          </p:val>
                                        </p:tav>
                                      </p:tavLst>
                                    </p:anim>
                                    <p:anim calcmode="lin" valueType="num">
                                      <p:cBhvr>
                                        <p:cTn id="37" dur="25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2"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250"/>
                                        <p:tgtEl>
                                          <p:spTgt spid="21"/>
                                        </p:tgtEl>
                                      </p:cBhvr>
                                    </p:animEffect>
                                    <p:anim calcmode="lin" valueType="num">
                                      <p:cBhvr>
                                        <p:cTn id="42" dur="250" fill="hold"/>
                                        <p:tgtEl>
                                          <p:spTgt spid="21"/>
                                        </p:tgtEl>
                                        <p:attrNameLst>
                                          <p:attrName>ppt_x</p:attrName>
                                        </p:attrNameLst>
                                      </p:cBhvr>
                                      <p:tavLst>
                                        <p:tav tm="0">
                                          <p:val>
                                            <p:strVal val="#ppt_x"/>
                                          </p:val>
                                        </p:tav>
                                        <p:tav tm="100000">
                                          <p:val>
                                            <p:strVal val="#ppt_x"/>
                                          </p:val>
                                        </p:tav>
                                      </p:tavLst>
                                    </p:anim>
                                    <p:anim calcmode="lin" valueType="num">
                                      <p:cBhvr>
                                        <p:cTn id="43" dur="25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2250"/>
                            </p:stCondLst>
                            <p:childTnLst>
                              <p:par>
                                <p:cTn id="45" presetID="10" presetClass="entr" presetSubtype="0"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325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375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425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4750"/>
                            </p:stCondLst>
                            <p:childTnLst>
                              <p:par>
                                <p:cTn id="65" presetID="10" presetClass="entr" presetSubtype="0"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10" grpId="0" animBg="1"/>
      <p:bldP spid="5" grpId="0"/>
      <p:bldP spid="13" grpId="0"/>
      <p:bldP spid="14" grpId="0"/>
      <p:bldP spid="15" grpId="0"/>
      <p:bldP spid="17" grpId="0" animBg="1"/>
      <p:bldP spid="4" grpId="0"/>
      <p:bldP spid="12" grpId="0"/>
      <p:bldP spid="18"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DDEBEAFC-4219-42DC-B319-F4C83D39D973}"/>
              </a:ext>
            </a:extLst>
          </p:cNvPr>
          <p:cNvSpPr txBox="1"/>
          <p:nvPr/>
        </p:nvSpPr>
        <p:spPr>
          <a:xfrm rot="20199251">
            <a:off x="6029951" y="1348110"/>
            <a:ext cx="2519450" cy="3770263"/>
          </a:xfrm>
          <a:prstGeom prst="rect">
            <a:avLst/>
          </a:prstGeom>
          <a:noFill/>
        </p:spPr>
        <p:txBody>
          <a:bodyPr wrap="square" rtlCol="0">
            <a:spAutoFit/>
          </a:bodyPr>
          <a:lstStyle/>
          <a:p>
            <a:r>
              <a:rPr lang="en-US" altLang="zh-CN" sz="23900" dirty="0">
                <a:solidFill>
                  <a:schemeClr val="bg1">
                    <a:lumMod val="85000"/>
                  </a:schemeClr>
                </a:solidFill>
                <a:latin typeface="Bahnschrift SemiBold" panose="020B0502040204020203" pitchFamily="34" charset="0"/>
              </a:rPr>
              <a:t>E</a:t>
            </a:r>
            <a:endParaRPr lang="zh-CN" altLang="en-US" sz="23900" dirty="0">
              <a:solidFill>
                <a:schemeClr val="bg1">
                  <a:lumMod val="85000"/>
                </a:schemeClr>
              </a:solidFill>
              <a:latin typeface="Bahnschrift SemiBold" panose="020B0502040204020203" pitchFamily="34" charset="0"/>
            </a:endParaRPr>
          </a:p>
        </p:txBody>
      </p:sp>
      <p:sp>
        <p:nvSpPr>
          <p:cNvPr id="28" name="Flowchart: Terminator 27">
            <a:extLst>
              <a:ext uri="{FF2B5EF4-FFF2-40B4-BE49-F238E27FC236}">
                <a16:creationId xmlns:a16="http://schemas.microsoft.com/office/drawing/2014/main" id="{98C3A3C8-6968-4553-8ED0-5AE3479E0501}"/>
              </a:ext>
            </a:extLst>
          </p:cNvPr>
          <p:cNvSpPr/>
          <p:nvPr/>
        </p:nvSpPr>
        <p:spPr>
          <a:xfrm rot="2700000">
            <a:off x="10367252" y="5052534"/>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Group 16">
            <a:extLst>
              <a:ext uri="{FF2B5EF4-FFF2-40B4-BE49-F238E27FC236}">
                <a16:creationId xmlns:a16="http://schemas.microsoft.com/office/drawing/2014/main" id="{D23145F1-B0A6-4810-BF11-3E7F7906D0F5}"/>
              </a:ext>
            </a:extLst>
          </p:cNvPr>
          <p:cNvGrpSpPr/>
          <p:nvPr/>
        </p:nvGrpSpPr>
        <p:grpSpPr>
          <a:xfrm>
            <a:off x="-1758297" y="-1599733"/>
            <a:ext cx="8217300" cy="7487171"/>
            <a:chOff x="-1758297" y="-1599733"/>
            <a:chExt cx="8217300" cy="7487171"/>
          </a:xfrm>
          <a:blipFill dpi="0" rotWithShape="1">
            <a:blip r:embed="rId2"/>
            <a:srcRect/>
            <a:stretch>
              <a:fillRect l="6000" t="20000" r="-11000"/>
            </a:stretch>
          </a:blipFill>
        </p:grpSpPr>
        <p:sp>
          <p:nvSpPr>
            <p:cNvPr id="8" name="Flowchart: Terminator 7">
              <a:extLst>
                <a:ext uri="{FF2B5EF4-FFF2-40B4-BE49-F238E27FC236}">
                  <a16:creationId xmlns:a16="http://schemas.microsoft.com/office/drawing/2014/main" id="{E11E62D6-A6E2-4FDA-A44C-9194F397E953}"/>
                </a:ext>
              </a:extLst>
            </p:cNvPr>
            <p:cNvSpPr/>
            <p:nvPr/>
          </p:nvSpPr>
          <p:spPr>
            <a:xfrm rot="2689812">
              <a:off x="3096248" y="875798"/>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lowchart: Terminator 8">
              <a:extLst>
                <a:ext uri="{FF2B5EF4-FFF2-40B4-BE49-F238E27FC236}">
                  <a16:creationId xmlns:a16="http://schemas.microsoft.com/office/drawing/2014/main" id="{D701898B-A0BF-47FA-A1A2-DFDEF928B6C3}"/>
                </a:ext>
              </a:extLst>
            </p:cNvPr>
            <p:cNvSpPr/>
            <p:nvPr/>
          </p:nvSpPr>
          <p:spPr>
            <a:xfrm rot="2689812">
              <a:off x="-636969" y="3926725"/>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DFE07E3A-0395-42FD-9210-7918DBF3BDFA}"/>
                </a:ext>
              </a:extLst>
            </p:cNvPr>
            <p:cNvGrpSpPr/>
            <p:nvPr/>
          </p:nvGrpSpPr>
          <p:grpSpPr>
            <a:xfrm>
              <a:off x="-954123" y="418508"/>
              <a:ext cx="7164280" cy="2915408"/>
              <a:chOff x="-1090479" y="253919"/>
              <a:chExt cx="7164280" cy="2915408"/>
            </a:xfrm>
            <a:grpFill/>
          </p:grpSpPr>
          <p:sp>
            <p:nvSpPr>
              <p:cNvPr id="4" name="Flowchart: Terminator 3">
                <a:extLst>
                  <a:ext uri="{FF2B5EF4-FFF2-40B4-BE49-F238E27FC236}">
                    <a16:creationId xmlns:a16="http://schemas.microsoft.com/office/drawing/2014/main" id="{A00DEDF2-B7AE-4340-BCC9-35ABB4EEBA02}"/>
                  </a:ext>
                </a:extLst>
              </p:cNvPr>
              <p:cNvSpPr/>
              <p:nvPr/>
            </p:nvSpPr>
            <p:spPr>
              <a:xfrm rot="2689812">
                <a:off x="2627790" y="2059618"/>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19291520-8A46-465C-BF25-CE5A2E578A48}"/>
                  </a:ext>
                </a:extLst>
              </p:cNvPr>
              <p:cNvSpPr/>
              <p:nvPr/>
            </p:nvSpPr>
            <p:spPr>
              <a:xfrm rot="2693461">
                <a:off x="-1090479" y="253919"/>
                <a:ext cx="7164280" cy="11067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Group 14">
              <a:extLst>
                <a:ext uri="{FF2B5EF4-FFF2-40B4-BE49-F238E27FC236}">
                  <a16:creationId xmlns:a16="http://schemas.microsoft.com/office/drawing/2014/main" id="{87A6725D-C4E0-4683-A81A-590EB6A4F9F6}"/>
                </a:ext>
              </a:extLst>
            </p:cNvPr>
            <p:cNvGrpSpPr/>
            <p:nvPr/>
          </p:nvGrpSpPr>
          <p:grpSpPr>
            <a:xfrm>
              <a:off x="-1758297" y="1321812"/>
              <a:ext cx="7562305" cy="3404884"/>
              <a:chOff x="-2151997" y="837234"/>
              <a:chExt cx="7562305" cy="3404884"/>
            </a:xfrm>
            <a:grpFill/>
          </p:grpSpPr>
          <p:sp>
            <p:nvSpPr>
              <p:cNvPr id="7" name="Flowchart: Terminator 6">
                <a:extLst>
                  <a:ext uri="{FF2B5EF4-FFF2-40B4-BE49-F238E27FC236}">
                    <a16:creationId xmlns:a16="http://schemas.microsoft.com/office/drawing/2014/main" id="{13460897-8CBF-4A8C-BAA4-6A92CF1A6686}"/>
                  </a:ext>
                </a:extLst>
              </p:cNvPr>
              <p:cNvSpPr/>
              <p:nvPr/>
            </p:nvSpPr>
            <p:spPr>
              <a:xfrm rot="2689812">
                <a:off x="2047553" y="3132409"/>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FD4D8E09-5955-4B6F-9C12-3BF0921545BF}"/>
                  </a:ext>
                </a:extLst>
              </p:cNvPr>
              <p:cNvSpPr/>
              <p:nvPr/>
            </p:nvSpPr>
            <p:spPr>
              <a:xfrm rot="2693461">
                <a:off x="-2151997" y="837234"/>
                <a:ext cx="7164280" cy="110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Group 15">
              <a:extLst>
                <a:ext uri="{FF2B5EF4-FFF2-40B4-BE49-F238E27FC236}">
                  <a16:creationId xmlns:a16="http://schemas.microsoft.com/office/drawing/2014/main" id="{8141E9FE-E844-48FC-912E-6523B829C3FB}"/>
                </a:ext>
              </a:extLst>
            </p:cNvPr>
            <p:cNvGrpSpPr/>
            <p:nvPr/>
          </p:nvGrpSpPr>
          <p:grpSpPr>
            <a:xfrm>
              <a:off x="-323985" y="-1599733"/>
              <a:ext cx="3333206" cy="7487171"/>
              <a:chOff x="-150334" y="-1460033"/>
              <a:chExt cx="3333206" cy="7487171"/>
            </a:xfrm>
            <a:grpFill/>
          </p:grpSpPr>
          <p:sp>
            <p:nvSpPr>
              <p:cNvPr id="6" name="Flowchart: Terminator 5">
                <a:extLst>
                  <a:ext uri="{FF2B5EF4-FFF2-40B4-BE49-F238E27FC236}">
                    <a16:creationId xmlns:a16="http://schemas.microsoft.com/office/drawing/2014/main" id="{F028F44C-DB15-4076-8A83-EC0449C651C1}"/>
                  </a:ext>
                </a:extLst>
              </p:cNvPr>
              <p:cNvSpPr/>
              <p:nvPr/>
            </p:nvSpPr>
            <p:spPr>
              <a:xfrm rot="2700000">
                <a:off x="946640" y="3790906"/>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A798EF85-116E-46B2-94A8-A87B91DBEB2B}"/>
                  </a:ext>
                </a:extLst>
              </p:cNvPr>
              <p:cNvSpPr/>
              <p:nvPr/>
            </p:nvSpPr>
            <p:spPr>
              <a:xfrm rot="2700000">
                <a:off x="-3178074" y="1567707"/>
                <a:ext cx="7164280" cy="110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TextBox 25">
            <a:extLst>
              <a:ext uri="{FF2B5EF4-FFF2-40B4-BE49-F238E27FC236}">
                <a16:creationId xmlns:a16="http://schemas.microsoft.com/office/drawing/2014/main" id="{F3F0290D-7FC3-4AFF-A00F-04351260446E}"/>
              </a:ext>
            </a:extLst>
          </p:cNvPr>
          <p:cNvSpPr txBox="1"/>
          <p:nvPr/>
        </p:nvSpPr>
        <p:spPr>
          <a:xfrm>
            <a:off x="8751854" y="392617"/>
            <a:ext cx="2637150" cy="1102059"/>
          </a:xfrm>
          <a:custGeom>
            <a:avLst/>
            <a:gdLst/>
            <a:ahLst/>
            <a:cxnLst/>
            <a:rect l="l" t="t" r="r" b="b"/>
            <a:pathLst>
              <a:path w="2637150" h="1102059">
                <a:moveTo>
                  <a:pt x="2244589" y="3698"/>
                </a:moveTo>
                <a:cubicBezTo>
                  <a:pt x="2353869" y="3698"/>
                  <a:pt x="2441119" y="21980"/>
                  <a:pt x="2506337" y="58543"/>
                </a:cubicBezTo>
                <a:cubicBezTo>
                  <a:pt x="2571557" y="95107"/>
                  <a:pt x="2612431" y="148309"/>
                  <a:pt x="2628960" y="218150"/>
                </a:cubicBezTo>
                <a:cubicBezTo>
                  <a:pt x="2645489" y="287990"/>
                  <a:pt x="2637000" y="372210"/>
                  <a:pt x="2603492" y="470809"/>
                </a:cubicBezTo>
                <a:lnTo>
                  <a:pt x="2603068" y="472041"/>
                </a:lnTo>
                <a:cubicBezTo>
                  <a:pt x="2578495" y="544347"/>
                  <a:pt x="2540016" y="617680"/>
                  <a:pt x="2487629" y="692039"/>
                </a:cubicBezTo>
                <a:cubicBezTo>
                  <a:pt x="2435242" y="766399"/>
                  <a:pt x="2373371" y="836034"/>
                  <a:pt x="2302015" y="900945"/>
                </a:cubicBezTo>
                <a:lnTo>
                  <a:pt x="2080868" y="1102059"/>
                </a:lnTo>
                <a:lnTo>
                  <a:pt x="1704057" y="1102059"/>
                </a:lnTo>
                <a:lnTo>
                  <a:pt x="2109208" y="732095"/>
                </a:lnTo>
                <a:cubicBezTo>
                  <a:pt x="2155491" y="690191"/>
                  <a:pt x="2195074" y="646848"/>
                  <a:pt x="2227960" y="602068"/>
                </a:cubicBezTo>
                <a:cubicBezTo>
                  <a:pt x="2260845" y="557288"/>
                  <a:pt x="2283849" y="515589"/>
                  <a:pt x="2296969" y="476971"/>
                </a:cubicBezTo>
                <a:lnTo>
                  <a:pt x="2297797" y="474506"/>
                </a:lnTo>
                <a:cubicBezTo>
                  <a:pt x="2318185" y="414525"/>
                  <a:pt x="2315681" y="368102"/>
                  <a:pt x="2290287" y="335236"/>
                </a:cubicBezTo>
                <a:cubicBezTo>
                  <a:pt x="2264893" y="302369"/>
                  <a:pt x="2218508" y="285936"/>
                  <a:pt x="2151132" y="285936"/>
                </a:cubicBezTo>
                <a:cubicBezTo>
                  <a:pt x="2087043" y="285936"/>
                  <a:pt x="2028301" y="305861"/>
                  <a:pt x="1974906" y="345712"/>
                </a:cubicBezTo>
                <a:cubicBezTo>
                  <a:pt x="1921511" y="385562"/>
                  <a:pt x="1877874" y="442051"/>
                  <a:pt x="1843993" y="515178"/>
                </a:cubicBezTo>
                <a:lnTo>
                  <a:pt x="1843570" y="516411"/>
                </a:lnTo>
                <a:lnTo>
                  <a:pt x="1540379" y="516411"/>
                </a:lnTo>
                <a:lnTo>
                  <a:pt x="1540803" y="515178"/>
                </a:lnTo>
                <a:cubicBezTo>
                  <a:pt x="1588882" y="407541"/>
                  <a:pt x="1648911" y="315516"/>
                  <a:pt x="1720889" y="239102"/>
                </a:cubicBezTo>
                <a:cubicBezTo>
                  <a:pt x="1792868" y="162688"/>
                  <a:pt x="1873496" y="104350"/>
                  <a:pt x="1962774" y="64089"/>
                </a:cubicBezTo>
                <a:cubicBezTo>
                  <a:pt x="2052052" y="23828"/>
                  <a:pt x="2145990" y="3698"/>
                  <a:pt x="2244589" y="3698"/>
                </a:cubicBezTo>
                <a:close/>
                <a:moveTo>
                  <a:pt x="898327" y="0"/>
                </a:moveTo>
                <a:cubicBezTo>
                  <a:pt x="1070053" y="0"/>
                  <a:pt x="1185207" y="44370"/>
                  <a:pt x="1243789" y="133108"/>
                </a:cubicBezTo>
                <a:cubicBezTo>
                  <a:pt x="1302370" y="221847"/>
                  <a:pt x="1304155" y="347150"/>
                  <a:pt x="1249142" y="509016"/>
                </a:cubicBezTo>
                <a:lnTo>
                  <a:pt x="1047611" y="1102059"/>
                </a:lnTo>
                <a:lnTo>
                  <a:pt x="753045" y="1102059"/>
                </a:lnTo>
                <a:lnTo>
                  <a:pt x="939924" y="552153"/>
                </a:lnTo>
                <a:cubicBezTo>
                  <a:pt x="969529" y="465057"/>
                  <a:pt x="973730" y="398298"/>
                  <a:pt x="952528" y="351874"/>
                </a:cubicBezTo>
                <a:cubicBezTo>
                  <a:pt x="931325" y="305451"/>
                  <a:pt x="881285" y="282239"/>
                  <a:pt x="802406" y="282239"/>
                </a:cubicBezTo>
                <a:cubicBezTo>
                  <a:pt x="723527" y="282239"/>
                  <a:pt x="657714" y="305451"/>
                  <a:pt x="604968" y="351874"/>
                </a:cubicBezTo>
                <a:cubicBezTo>
                  <a:pt x="552221" y="398298"/>
                  <a:pt x="511045" y="465057"/>
                  <a:pt x="481440" y="552153"/>
                </a:cubicBezTo>
                <a:lnTo>
                  <a:pt x="294562" y="1102059"/>
                </a:lnTo>
                <a:lnTo>
                  <a:pt x="0" y="1102059"/>
                </a:lnTo>
                <a:lnTo>
                  <a:pt x="201532" y="509016"/>
                </a:lnTo>
                <a:cubicBezTo>
                  <a:pt x="256262" y="347971"/>
                  <a:pt x="343556" y="222874"/>
                  <a:pt x="463415" y="133725"/>
                </a:cubicBezTo>
                <a:cubicBezTo>
                  <a:pt x="583274" y="44575"/>
                  <a:pt x="728245" y="0"/>
                  <a:pt x="898327" y="0"/>
                </a:cubicBezTo>
                <a:close/>
              </a:path>
            </a:pathLst>
          </a:custGeom>
          <a:solidFill>
            <a:schemeClr val="accent3">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9900" i="1" dirty="0">
              <a:solidFill>
                <a:schemeClr val="accent3">
                  <a:lumMod val="20000"/>
                  <a:lumOff val="80000"/>
                </a:schemeClr>
              </a:solidFill>
              <a:latin typeface="Bahnschrift SemiBold" panose="020B0502040204020203" pitchFamily="34" charset="0"/>
            </a:endParaRPr>
          </a:p>
        </p:txBody>
      </p:sp>
      <p:sp>
        <p:nvSpPr>
          <p:cNvPr id="19" name="TextBox 18">
            <a:extLst>
              <a:ext uri="{FF2B5EF4-FFF2-40B4-BE49-F238E27FC236}">
                <a16:creationId xmlns:a16="http://schemas.microsoft.com/office/drawing/2014/main" id="{9BBA541B-87E2-4406-9A81-C20B552A9FBC}"/>
              </a:ext>
            </a:extLst>
          </p:cNvPr>
          <p:cNvSpPr txBox="1"/>
          <p:nvPr/>
        </p:nvSpPr>
        <p:spPr>
          <a:xfrm>
            <a:off x="6456553" y="1251066"/>
            <a:ext cx="5240126" cy="1077218"/>
          </a:xfrm>
          <a:prstGeom prst="rect">
            <a:avLst/>
          </a:prstGeom>
          <a:noFill/>
        </p:spPr>
        <p:txBody>
          <a:bodyPr wrap="square" rtlCol="0">
            <a:spAutoFit/>
          </a:bodyPr>
          <a:lstStyle/>
          <a:p>
            <a:r>
              <a:rPr lang="en-US" altLang="zh-CN" sz="3200" b="1" dirty="0">
                <a:solidFill>
                  <a:srgbClr val="3D1C05"/>
                </a:solidFill>
                <a:latin typeface="Bahnschrift SemiBold" panose="020B0502040204020203" pitchFamily="34" charset="0"/>
              </a:rPr>
              <a:t>Emerson’s interaction with other people</a:t>
            </a:r>
            <a:endParaRPr lang="zh-CN" altLang="en-US" sz="3200" dirty="0">
              <a:solidFill>
                <a:srgbClr val="3D1C05"/>
              </a:solidFill>
              <a:latin typeface="Bahnschrift SemiBold" panose="020B0502040204020203" pitchFamily="34" charset="0"/>
            </a:endParaRPr>
          </a:p>
        </p:txBody>
      </p:sp>
      <p:sp>
        <p:nvSpPr>
          <p:cNvPr id="20" name="TextBox 19">
            <a:extLst>
              <a:ext uri="{FF2B5EF4-FFF2-40B4-BE49-F238E27FC236}">
                <a16:creationId xmlns:a16="http://schemas.microsoft.com/office/drawing/2014/main" id="{851E2954-7B86-420D-94E9-6333EA933246}"/>
              </a:ext>
            </a:extLst>
          </p:cNvPr>
          <p:cNvSpPr txBox="1"/>
          <p:nvPr/>
        </p:nvSpPr>
        <p:spPr>
          <a:xfrm>
            <a:off x="6497512" y="2224281"/>
            <a:ext cx="4064471" cy="307777"/>
          </a:xfrm>
          <a:prstGeom prst="rect">
            <a:avLst/>
          </a:prstGeom>
          <a:noFill/>
        </p:spPr>
        <p:txBody>
          <a:bodyPr wrap="square" rtlCol="0">
            <a:spAutoFit/>
          </a:bodyPr>
          <a:lstStyle/>
          <a:p>
            <a:r>
              <a:rPr lang="en-US" altLang="zh-CN" sz="1400" spc="300" dirty="0">
                <a:solidFill>
                  <a:srgbClr val="3D1C05"/>
                </a:solidFill>
              </a:rPr>
              <a:t>Presented by </a:t>
            </a:r>
            <a:r>
              <a:rPr lang="en-US" altLang="zh-CN" sz="1400" b="1" spc="300" dirty="0">
                <a:solidFill>
                  <a:srgbClr val="3D1C05"/>
                </a:solidFill>
              </a:rPr>
              <a:t>Yunhao Gu</a:t>
            </a:r>
            <a:endParaRPr lang="zh-CN" altLang="en-US" sz="1400" b="1" spc="300" dirty="0">
              <a:solidFill>
                <a:srgbClr val="3D1C05"/>
              </a:solidFill>
            </a:endParaRPr>
          </a:p>
        </p:txBody>
      </p:sp>
      <p:sp>
        <p:nvSpPr>
          <p:cNvPr id="21" name="TextBox 20">
            <a:extLst>
              <a:ext uri="{FF2B5EF4-FFF2-40B4-BE49-F238E27FC236}">
                <a16:creationId xmlns:a16="http://schemas.microsoft.com/office/drawing/2014/main" id="{A3680618-1656-40DC-918C-368B1242D2AB}"/>
              </a:ext>
            </a:extLst>
          </p:cNvPr>
          <p:cNvSpPr txBox="1"/>
          <p:nvPr/>
        </p:nvSpPr>
        <p:spPr>
          <a:xfrm>
            <a:off x="6497512" y="2956710"/>
            <a:ext cx="5387660" cy="584775"/>
          </a:xfrm>
          <a:prstGeom prst="rect">
            <a:avLst/>
          </a:prstGeom>
          <a:noFill/>
        </p:spPr>
        <p:txBody>
          <a:bodyPr wrap="square" rtlCol="0">
            <a:spAutoFit/>
          </a:bodyPr>
          <a:lstStyle/>
          <a:p>
            <a:pPr fontAlgn="base"/>
            <a:r>
              <a:rPr lang="en-US" altLang="zh-CN" sz="1600" b="1" dirty="0">
                <a:solidFill>
                  <a:srgbClr val="632D09"/>
                </a:solidFill>
                <a:latin typeface="Bahnschrift Light" panose="020B0502040204020203" pitchFamily="34" charset="0"/>
              </a:rPr>
              <a:t>Emerson concurred with </a:t>
            </a:r>
            <a:r>
              <a:rPr lang="en-US" altLang="zh-CN" sz="1600" dirty="0">
                <a:solidFill>
                  <a:srgbClr val="632D09"/>
                </a:solidFill>
                <a:latin typeface="Bahnschrift Light" panose="020B0502040204020203" pitchFamily="34" charset="0"/>
              </a:rPr>
              <a:t>the German poet and philosopher Johann Wolfgang von Goethe.</a:t>
            </a:r>
          </a:p>
        </p:txBody>
      </p:sp>
      <p:sp>
        <p:nvSpPr>
          <p:cNvPr id="22" name="TextBox 21">
            <a:extLst>
              <a:ext uri="{FF2B5EF4-FFF2-40B4-BE49-F238E27FC236}">
                <a16:creationId xmlns:a16="http://schemas.microsoft.com/office/drawing/2014/main" id="{C14AA355-400B-45A4-9BAC-53B36EB3328F}"/>
              </a:ext>
            </a:extLst>
          </p:cNvPr>
          <p:cNvSpPr txBox="1"/>
          <p:nvPr/>
        </p:nvSpPr>
        <p:spPr>
          <a:xfrm>
            <a:off x="6456553" y="5192899"/>
            <a:ext cx="4877406" cy="584775"/>
          </a:xfrm>
          <a:prstGeom prst="rect">
            <a:avLst/>
          </a:prstGeom>
          <a:noFill/>
        </p:spPr>
        <p:txBody>
          <a:bodyPr wrap="square" rtlCol="0">
            <a:spAutoFit/>
          </a:bodyPr>
          <a:lstStyle>
            <a:defPPr>
              <a:defRPr lang="zh-CN"/>
            </a:defPPr>
            <a:lvl1pPr fontAlgn="base">
              <a:defRPr sz="1600">
                <a:solidFill>
                  <a:srgbClr val="632D09"/>
                </a:solidFill>
                <a:latin typeface="Bahnschrift Light" panose="020B0502040204020203" pitchFamily="34" charset="0"/>
              </a:defRPr>
            </a:lvl1pPr>
          </a:lstStyle>
          <a:p>
            <a:r>
              <a:rPr lang="en-US" altLang="zh-CN" dirty="0"/>
              <a:t>Emerson’s enduring reputation influence on Walt Whitman, Henry David Thoreau, and William James</a:t>
            </a:r>
          </a:p>
        </p:txBody>
      </p:sp>
      <p:sp>
        <p:nvSpPr>
          <p:cNvPr id="24" name="TextBox 23">
            <a:extLst>
              <a:ext uri="{FF2B5EF4-FFF2-40B4-BE49-F238E27FC236}">
                <a16:creationId xmlns:a16="http://schemas.microsoft.com/office/drawing/2014/main" id="{772EEB1B-876A-4FBD-8265-25865324E432}"/>
              </a:ext>
            </a:extLst>
          </p:cNvPr>
          <p:cNvSpPr txBox="1"/>
          <p:nvPr/>
        </p:nvSpPr>
        <p:spPr>
          <a:xfrm>
            <a:off x="6485762" y="3915288"/>
            <a:ext cx="5308406" cy="1077218"/>
          </a:xfrm>
          <a:prstGeom prst="rect">
            <a:avLst/>
          </a:prstGeom>
          <a:noFill/>
        </p:spPr>
        <p:txBody>
          <a:bodyPr wrap="square" rtlCol="0">
            <a:spAutoFit/>
          </a:bodyPr>
          <a:lstStyle>
            <a:defPPr>
              <a:defRPr lang="zh-CN"/>
            </a:defPPr>
            <a:lvl1pPr fontAlgn="base">
              <a:defRPr sz="1600">
                <a:solidFill>
                  <a:srgbClr val="632D09"/>
                </a:solidFill>
                <a:latin typeface="Bahnschrift Light" panose="020B0502040204020203" pitchFamily="34" charset="0"/>
              </a:defRPr>
            </a:lvl1pPr>
          </a:lstStyle>
          <a:p>
            <a:r>
              <a:rPr lang="en-US" altLang="zh-CN" dirty="0"/>
              <a:t>Emerson borrowed Samuel Taylor Coleridge conception of “Reason,” which consists of acts of perception, insight, recognition, and cognition.</a:t>
            </a:r>
            <a:endParaRPr lang="zh-CN" altLang="en-US" dirty="0"/>
          </a:p>
          <a:p>
            <a:endParaRPr lang="zh-CN" altLang="en-US" dirty="0"/>
          </a:p>
        </p:txBody>
      </p:sp>
      <p:sp>
        <p:nvSpPr>
          <p:cNvPr id="29" name="Flowchart: Terminator 28">
            <a:extLst>
              <a:ext uri="{FF2B5EF4-FFF2-40B4-BE49-F238E27FC236}">
                <a16:creationId xmlns:a16="http://schemas.microsoft.com/office/drawing/2014/main" id="{BD63BCBB-8D45-471E-8B96-527726D8300B}"/>
              </a:ext>
            </a:extLst>
          </p:cNvPr>
          <p:cNvSpPr/>
          <p:nvPr/>
        </p:nvSpPr>
        <p:spPr>
          <a:xfrm rot="2700000">
            <a:off x="10431376" y="6777137"/>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lowchart: Terminator 29">
            <a:extLst>
              <a:ext uri="{FF2B5EF4-FFF2-40B4-BE49-F238E27FC236}">
                <a16:creationId xmlns:a16="http://schemas.microsoft.com/office/drawing/2014/main" id="{9A23DD51-5EAD-4EFF-AF90-0DF7FAF1B81C}"/>
              </a:ext>
            </a:extLst>
          </p:cNvPr>
          <p:cNvSpPr/>
          <p:nvPr/>
        </p:nvSpPr>
        <p:spPr>
          <a:xfrm rot="2700000">
            <a:off x="9194801" y="7194586"/>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31">
            <a:extLst>
              <a:ext uri="{FF2B5EF4-FFF2-40B4-BE49-F238E27FC236}">
                <a16:creationId xmlns:a16="http://schemas.microsoft.com/office/drawing/2014/main" id="{3C5650F8-3A9C-4742-8BC9-9DDE7A8F0A3D}"/>
              </a:ext>
            </a:extLst>
          </p:cNvPr>
          <p:cNvSpPr/>
          <p:nvPr/>
        </p:nvSpPr>
        <p:spPr>
          <a:xfrm rot="18877775">
            <a:off x="2366355" y="-1273619"/>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32">
            <a:extLst>
              <a:ext uri="{FF2B5EF4-FFF2-40B4-BE49-F238E27FC236}">
                <a16:creationId xmlns:a16="http://schemas.microsoft.com/office/drawing/2014/main" id="{3A84AB40-9B0D-4EA4-893B-7437C7B24CED}"/>
              </a:ext>
            </a:extLst>
          </p:cNvPr>
          <p:cNvSpPr/>
          <p:nvPr/>
        </p:nvSpPr>
        <p:spPr>
          <a:xfrm rot="18877775">
            <a:off x="1252617" y="4299298"/>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Rectangle 33">
            <a:extLst>
              <a:ext uri="{FF2B5EF4-FFF2-40B4-BE49-F238E27FC236}">
                <a16:creationId xmlns:a16="http://schemas.microsoft.com/office/drawing/2014/main" id="{682BEEE4-266E-45BB-9C9C-3B2EDB82D12A}"/>
              </a:ext>
            </a:extLst>
          </p:cNvPr>
          <p:cNvSpPr/>
          <p:nvPr/>
        </p:nvSpPr>
        <p:spPr>
          <a:xfrm rot="18877775">
            <a:off x="11626942" y="1091772"/>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83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9"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250" fill="hold"/>
                                        <p:tgtEl>
                                          <p:spTgt spid="32"/>
                                        </p:tgtEl>
                                        <p:attrNameLst>
                                          <p:attrName>ppt_x</p:attrName>
                                        </p:attrNameLst>
                                      </p:cBhvr>
                                      <p:tavLst>
                                        <p:tav tm="0">
                                          <p:val>
                                            <p:strVal val="0-#ppt_w/2"/>
                                          </p:val>
                                        </p:tav>
                                        <p:tav tm="100000">
                                          <p:val>
                                            <p:strVal val="#ppt_x"/>
                                          </p:val>
                                        </p:tav>
                                      </p:tavLst>
                                    </p:anim>
                                    <p:anim calcmode="lin" valueType="num">
                                      <p:cBhvr additive="base">
                                        <p:cTn id="14" dur="250" fill="hold"/>
                                        <p:tgtEl>
                                          <p:spTgt spid="32"/>
                                        </p:tgtEl>
                                        <p:attrNameLst>
                                          <p:attrName>ppt_y</p:attrName>
                                        </p:attrNameLst>
                                      </p:cBhvr>
                                      <p:tavLst>
                                        <p:tav tm="0">
                                          <p:val>
                                            <p:strVal val="0-#ppt_h/2"/>
                                          </p:val>
                                        </p:tav>
                                        <p:tav tm="100000">
                                          <p:val>
                                            <p:strVal val="#ppt_y"/>
                                          </p:val>
                                        </p:tav>
                                      </p:tavLst>
                                    </p:anim>
                                  </p:childTnLst>
                                </p:cTn>
                              </p:par>
                            </p:childTnLst>
                          </p:cTn>
                        </p:par>
                        <p:par>
                          <p:cTn id="15" fill="hold">
                            <p:stCondLst>
                              <p:cond delay="750"/>
                            </p:stCondLst>
                            <p:childTnLst>
                              <p:par>
                                <p:cTn id="16" presetID="2" presetClass="entr" presetSubtype="9"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250" fill="hold"/>
                                        <p:tgtEl>
                                          <p:spTgt spid="33"/>
                                        </p:tgtEl>
                                        <p:attrNameLst>
                                          <p:attrName>ppt_x</p:attrName>
                                        </p:attrNameLst>
                                      </p:cBhvr>
                                      <p:tavLst>
                                        <p:tav tm="0">
                                          <p:val>
                                            <p:strVal val="0-#ppt_w/2"/>
                                          </p:val>
                                        </p:tav>
                                        <p:tav tm="100000">
                                          <p:val>
                                            <p:strVal val="#ppt_x"/>
                                          </p:val>
                                        </p:tav>
                                      </p:tavLst>
                                    </p:anim>
                                    <p:anim calcmode="lin" valueType="num">
                                      <p:cBhvr additive="base">
                                        <p:cTn id="19" dur="250" fill="hold"/>
                                        <p:tgtEl>
                                          <p:spTgt spid="33"/>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9"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250" fill="hold"/>
                                        <p:tgtEl>
                                          <p:spTgt spid="34"/>
                                        </p:tgtEl>
                                        <p:attrNameLst>
                                          <p:attrName>ppt_x</p:attrName>
                                        </p:attrNameLst>
                                      </p:cBhvr>
                                      <p:tavLst>
                                        <p:tav tm="0">
                                          <p:val>
                                            <p:strVal val="0-#ppt_w/2"/>
                                          </p:val>
                                        </p:tav>
                                        <p:tav tm="100000">
                                          <p:val>
                                            <p:strVal val="#ppt_x"/>
                                          </p:val>
                                        </p:tav>
                                      </p:tavLst>
                                    </p:anim>
                                    <p:anim calcmode="lin" valueType="num">
                                      <p:cBhvr additive="base">
                                        <p:cTn id="24" dur="250" fill="hold"/>
                                        <p:tgtEl>
                                          <p:spTgt spid="34"/>
                                        </p:tgtEl>
                                        <p:attrNameLst>
                                          <p:attrName>ppt_y</p:attrName>
                                        </p:attrNameLst>
                                      </p:cBhvr>
                                      <p:tavLst>
                                        <p:tav tm="0">
                                          <p:val>
                                            <p:strVal val="0-#ppt_h/2"/>
                                          </p:val>
                                        </p:tav>
                                        <p:tav tm="100000">
                                          <p:val>
                                            <p:strVal val="#ppt_y"/>
                                          </p:val>
                                        </p:tav>
                                      </p:tavLst>
                                    </p:anim>
                                  </p:childTnLst>
                                </p:cTn>
                              </p:par>
                            </p:childTnLst>
                          </p:cTn>
                        </p:par>
                        <p:par>
                          <p:cTn id="25" fill="hold">
                            <p:stCondLst>
                              <p:cond delay="1250"/>
                            </p:stCondLst>
                            <p:childTnLst>
                              <p:par>
                                <p:cTn id="26" presetID="42"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50"/>
                                        <p:tgtEl>
                                          <p:spTgt spid="31"/>
                                        </p:tgtEl>
                                      </p:cBhvr>
                                    </p:animEffect>
                                    <p:anim calcmode="lin" valueType="num">
                                      <p:cBhvr>
                                        <p:cTn id="29" dur="250" fill="hold"/>
                                        <p:tgtEl>
                                          <p:spTgt spid="31"/>
                                        </p:tgtEl>
                                        <p:attrNameLst>
                                          <p:attrName>ppt_x</p:attrName>
                                        </p:attrNameLst>
                                      </p:cBhvr>
                                      <p:tavLst>
                                        <p:tav tm="0">
                                          <p:val>
                                            <p:strVal val="#ppt_x"/>
                                          </p:val>
                                        </p:tav>
                                        <p:tav tm="100000">
                                          <p:val>
                                            <p:strVal val="#ppt_x"/>
                                          </p:val>
                                        </p:tav>
                                      </p:tavLst>
                                    </p:anim>
                                    <p:anim calcmode="lin" valueType="num">
                                      <p:cBhvr>
                                        <p:cTn id="30" dur="25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250"/>
                                        <p:tgtEl>
                                          <p:spTgt spid="28"/>
                                        </p:tgtEl>
                                      </p:cBhvr>
                                    </p:animEffect>
                                    <p:anim calcmode="lin" valueType="num">
                                      <p:cBhvr>
                                        <p:cTn id="35" dur="250" fill="hold"/>
                                        <p:tgtEl>
                                          <p:spTgt spid="28"/>
                                        </p:tgtEl>
                                        <p:attrNameLst>
                                          <p:attrName>ppt_x</p:attrName>
                                        </p:attrNameLst>
                                      </p:cBhvr>
                                      <p:tavLst>
                                        <p:tav tm="0">
                                          <p:val>
                                            <p:strVal val="#ppt_x"/>
                                          </p:val>
                                        </p:tav>
                                        <p:tav tm="100000">
                                          <p:val>
                                            <p:strVal val="#ppt_x"/>
                                          </p:val>
                                        </p:tav>
                                      </p:tavLst>
                                    </p:anim>
                                    <p:anim calcmode="lin" valueType="num">
                                      <p:cBhvr>
                                        <p:cTn id="36" dur="250" fill="hold"/>
                                        <p:tgtEl>
                                          <p:spTgt spid="28"/>
                                        </p:tgtEl>
                                        <p:attrNameLst>
                                          <p:attrName>ppt_y</p:attrName>
                                        </p:attrNameLst>
                                      </p:cBhvr>
                                      <p:tavLst>
                                        <p:tav tm="0">
                                          <p:val>
                                            <p:strVal val="#ppt_y+.1"/>
                                          </p:val>
                                        </p:tav>
                                        <p:tav tm="100000">
                                          <p:val>
                                            <p:strVal val="#ppt_y"/>
                                          </p:val>
                                        </p:tav>
                                      </p:tavLst>
                                    </p:anim>
                                  </p:childTnLst>
                                </p:cTn>
                              </p:par>
                            </p:childTnLst>
                          </p:cTn>
                        </p:par>
                        <p:par>
                          <p:cTn id="37" fill="hold">
                            <p:stCondLst>
                              <p:cond delay="1750"/>
                            </p:stCondLst>
                            <p:childTnLst>
                              <p:par>
                                <p:cTn id="38" presetID="42"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250"/>
                                        <p:tgtEl>
                                          <p:spTgt spid="29"/>
                                        </p:tgtEl>
                                      </p:cBhvr>
                                    </p:animEffect>
                                    <p:anim calcmode="lin" valueType="num">
                                      <p:cBhvr>
                                        <p:cTn id="41" dur="250" fill="hold"/>
                                        <p:tgtEl>
                                          <p:spTgt spid="29"/>
                                        </p:tgtEl>
                                        <p:attrNameLst>
                                          <p:attrName>ppt_x</p:attrName>
                                        </p:attrNameLst>
                                      </p:cBhvr>
                                      <p:tavLst>
                                        <p:tav tm="0">
                                          <p:val>
                                            <p:strVal val="#ppt_x"/>
                                          </p:val>
                                        </p:tav>
                                        <p:tav tm="100000">
                                          <p:val>
                                            <p:strVal val="#ppt_x"/>
                                          </p:val>
                                        </p:tav>
                                      </p:tavLst>
                                    </p:anim>
                                    <p:anim calcmode="lin" valueType="num">
                                      <p:cBhvr>
                                        <p:cTn id="42" dur="250" fill="hold"/>
                                        <p:tgtEl>
                                          <p:spTgt spid="29"/>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250"/>
                                        <p:tgtEl>
                                          <p:spTgt spid="30"/>
                                        </p:tgtEl>
                                      </p:cBhvr>
                                    </p:animEffect>
                                    <p:anim calcmode="lin" valueType="num">
                                      <p:cBhvr>
                                        <p:cTn id="47" dur="250" fill="hold"/>
                                        <p:tgtEl>
                                          <p:spTgt spid="30"/>
                                        </p:tgtEl>
                                        <p:attrNameLst>
                                          <p:attrName>ppt_x</p:attrName>
                                        </p:attrNameLst>
                                      </p:cBhvr>
                                      <p:tavLst>
                                        <p:tav tm="0">
                                          <p:val>
                                            <p:strVal val="#ppt_x"/>
                                          </p:val>
                                        </p:tav>
                                        <p:tav tm="100000">
                                          <p:val>
                                            <p:strVal val="#ppt_x"/>
                                          </p:val>
                                        </p:tav>
                                      </p:tavLst>
                                    </p:anim>
                                    <p:anim calcmode="lin" valueType="num">
                                      <p:cBhvr>
                                        <p:cTn id="48" dur="250" fill="hold"/>
                                        <p:tgtEl>
                                          <p:spTgt spid="30"/>
                                        </p:tgtEl>
                                        <p:attrNameLst>
                                          <p:attrName>ppt_y</p:attrName>
                                        </p:attrNameLst>
                                      </p:cBhvr>
                                      <p:tavLst>
                                        <p:tav tm="0">
                                          <p:val>
                                            <p:strVal val="#ppt_y+.1"/>
                                          </p:val>
                                        </p:tav>
                                        <p:tav tm="100000">
                                          <p:val>
                                            <p:strVal val="#ppt_y"/>
                                          </p:val>
                                        </p:tav>
                                      </p:tavLst>
                                    </p:anim>
                                  </p:childTnLst>
                                </p:cTn>
                              </p:par>
                            </p:childTnLst>
                          </p:cTn>
                        </p:par>
                        <p:par>
                          <p:cTn id="49" fill="hold">
                            <p:stCondLst>
                              <p:cond delay="2250"/>
                            </p:stCondLst>
                            <p:childTnLst>
                              <p:par>
                                <p:cTn id="50" presetID="22" presetClass="entr" presetSubtype="1"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250"/>
                                        <p:tgtEl>
                                          <p:spTgt spid="26"/>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8" grpId="0" animBg="1"/>
      <p:bldP spid="26" grpId="0" animBg="1"/>
      <p:bldP spid="19" grpId="0"/>
      <p:bldP spid="20" grpId="0"/>
      <p:bldP spid="21" grpId="0"/>
      <p:bldP spid="22" grpId="0"/>
      <p:bldP spid="24" grpId="0"/>
      <p:bldP spid="29" grpId="0" animBg="1"/>
      <p:bldP spid="30" grpId="0" animBg="1"/>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A84AB40-9B0D-4EA4-893B-7437C7B24CED}"/>
              </a:ext>
            </a:extLst>
          </p:cNvPr>
          <p:cNvSpPr/>
          <p:nvPr/>
        </p:nvSpPr>
        <p:spPr>
          <a:xfrm rot="2722225" flipH="1">
            <a:off x="4459769" y="2634979"/>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31">
            <a:extLst>
              <a:ext uri="{FF2B5EF4-FFF2-40B4-BE49-F238E27FC236}">
                <a16:creationId xmlns:a16="http://schemas.microsoft.com/office/drawing/2014/main" id="{3C5650F8-3A9C-4742-8BC9-9DDE7A8F0A3D}"/>
              </a:ext>
            </a:extLst>
          </p:cNvPr>
          <p:cNvSpPr/>
          <p:nvPr/>
        </p:nvSpPr>
        <p:spPr>
          <a:xfrm rot="2722225" flipH="1">
            <a:off x="5025097" y="-1035155"/>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a:extLst>
              <a:ext uri="{FF2B5EF4-FFF2-40B4-BE49-F238E27FC236}">
                <a16:creationId xmlns:a16="http://schemas.microsoft.com/office/drawing/2014/main" id="{DDEBEAFC-4219-42DC-B319-F4C83D39D973}"/>
              </a:ext>
            </a:extLst>
          </p:cNvPr>
          <p:cNvSpPr txBox="1"/>
          <p:nvPr/>
        </p:nvSpPr>
        <p:spPr>
          <a:xfrm rot="20199251">
            <a:off x="1560805" y="1445879"/>
            <a:ext cx="2519450" cy="3770263"/>
          </a:xfrm>
          <a:prstGeom prst="rect">
            <a:avLst/>
          </a:prstGeom>
          <a:noFill/>
        </p:spPr>
        <p:txBody>
          <a:bodyPr wrap="square" rtlCol="0">
            <a:spAutoFit/>
          </a:bodyPr>
          <a:lstStyle/>
          <a:p>
            <a:r>
              <a:rPr lang="en-US" altLang="zh-CN" sz="23900" dirty="0">
                <a:solidFill>
                  <a:schemeClr val="bg1">
                    <a:lumMod val="85000"/>
                  </a:schemeClr>
                </a:solidFill>
                <a:latin typeface="Bahnschrift SemiBold" panose="020B0502040204020203" pitchFamily="34" charset="0"/>
              </a:rPr>
              <a:t>I</a:t>
            </a:r>
            <a:endParaRPr lang="zh-CN" altLang="en-US" sz="23900" dirty="0">
              <a:solidFill>
                <a:schemeClr val="bg1">
                  <a:lumMod val="85000"/>
                </a:schemeClr>
              </a:solidFill>
              <a:latin typeface="Bahnschrift SemiBold" panose="020B0502040204020203" pitchFamily="34" charset="0"/>
            </a:endParaRPr>
          </a:p>
        </p:txBody>
      </p:sp>
      <p:grpSp>
        <p:nvGrpSpPr>
          <p:cNvPr id="17" name="Group 16">
            <a:extLst>
              <a:ext uri="{FF2B5EF4-FFF2-40B4-BE49-F238E27FC236}">
                <a16:creationId xmlns:a16="http://schemas.microsoft.com/office/drawing/2014/main" id="{D23145F1-B0A6-4810-BF11-3E7F7906D0F5}"/>
              </a:ext>
            </a:extLst>
          </p:cNvPr>
          <p:cNvGrpSpPr/>
          <p:nvPr/>
        </p:nvGrpSpPr>
        <p:grpSpPr>
          <a:xfrm flipH="1">
            <a:off x="5771206" y="-1223890"/>
            <a:ext cx="8217300" cy="7487171"/>
            <a:chOff x="-1758297" y="-1599733"/>
            <a:chExt cx="8217300" cy="7487171"/>
          </a:xfrm>
          <a:blipFill dpi="0" rotWithShape="1">
            <a:blip r:embed="rId2"/>
            <a:srcRect/>
            <a:stretch>
              <a:fillRect l="13000" t="20000" r="-40000" b="-9000"/>
            </a:stretch>
          </a:blipFill>
        </p:grpSpPr>
        <p:sp>
          <p:nvSpPr>
            <p:cNvPr id="8" name="Flowchart: Terminator 7">
              <a:extLst>
                <a:ext uri="{FF2B5EF4-FFF2-40B4-BE49-F238E27FC236}">
                  <a16:creationId xmlns:a16="http://schemas.microsoft.com/office/drawing/2014/main" id="{E11E62D6-A6E2-4FDA-A44C-9194F397E953}"/>
                </a:ext>
              </a:extLst>
            </p:cNvPr>
            <p:cNvSpPr/>
            <p:nvPr/>
          </p:nvSpPr>
          <p:spPr>
            <a:xfrm rot="2689812">
              <a:off x="3096248" y="875798"/>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Flowchart: Terminator 8">
              <a:extLst>
                <a:ext uri="{FF2B5EF4-FFF2-40B4-BE49-F238E27FC236}">
                  <a16:creationId xmlns:a16="http://schemas.microsoft.com/office/drawing/2014/main" id="{D701898B-A0BF-47FA-A1A2-DFDEF928B6C3}"/>
                </a:ext>
              </a:extLst>
            </p:cNvPr>
            <p:cNvSpPr/>
            <p:nvPr/>
          </p:nvSpPr>
          <p:spPr>
            <a:xfrm rot="2689812">
              <a:off x="-636969" y="3926725"/>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13">
              <a:extLst>
                <a:ext uri="{FF2B5EF4-FFF2-40B4-BE49-F238E27FC236}">
                  <a16:creationId xmlns:a16="http://schemas.microsoft.com/office/drawing/2014/main" id="{DFE07E3A-0395-42FD-9210-7918DBF3BDFA}"/>
                </a:ext>
              </a:extLst>
            </p:cNvPr>
            <p:cNvGrpSpPr/>
            <p:nvPr/>
          </p:nvGrpSpPr>
          <p:grpSpPr>
            <a:xfrm>
              <a:off x="-954123" y="418508"/>
              <a:ext cx="7164280" cy="2915408"/>
              <a:chOff x="-1090479" y="253919"/>
              <a:chExt cx="7164280" cy="2915408"/>
            </a:xfrm>
            <a:grpFill/>
          </p:grpSpPr>
          <p:sp>
            <p:nvSpPr>
              <p:cNvPr id="4" name="Flowchart: Terminator 3">
                <a:extLst>
                  <a:ext uri="{FF2B5EF4-FFF2-40B4-BE49-F238E27FC236}">
                    <a16:creationId xmlns:a16="http://schemas.microsoft.com/office/drawing/2014/main" id="{A00DEDF2-B7AE-4340-BCC9-35ABB4EEBA02}"/>
                  </a:ext>
                </a:extLst>
              </p:cNvPr>
              <p:cNvSpPr/>
              <p:nvPr/>
            </p:nvSpPr>
            <p:spPr>
              <a:xfrm rot="2689812">
                <a:off x="2627790" y="2059618"/>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19291520-8A46-465C-BF25-CE5A2E578A48}"/>
                  </a:ext>
                </a:extLst>
              </p:cNvPr>
              <p:cNvSpPr/>
              <p:nvPr/>
            </p:nvSpPr>
            <p:spPr>
              <a:xfrm rot="2693461">
                <a:off x="-1090479" y="253919"/>
                <a:ext cx="7164280" cy="11067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Group 14">
              <a:extLst>
                <a:ext uri="{FF2B5EF4-FFF2-40B4-BE49-F238E27FC236}">
                  <a16:creationId xmlns:a16="http://schemas.microsoft.com/office/drawing/2014/main" id="{87A6725D-C4E0-4683-A81A-590EB6A4F9F6}"/>
                </a:ext>
              </a:extLst>
            </p:cNvPr>
            <p:cNvGrpSpPr/>
            <p:nvPr/>
          </p:nvGrpSpPr>
          <p:grpSpPr>
            <a:xfrm>
              <a:off x="-1758297" y="1321812"/>
              <a:ext cx="7562305" cy="3404884"/>
              <a:chOff x="-2151997" y="837234"/>
              <a:chExt cx="7562305" cy="3404884"/>
            </a:xfrm>
            <a:grpFill/>
          </p:grpSpPr>
          <p:sp>
            <p:nvSpPr>
              <p:cNvPr id="7" name="Flowchart: Terminator 6">
                <a:extLst>
                  <a:ext uri="{FF2B5EF4-FFF2-40B4-BE49-F238E27FC236}">
                    <a16:creationId xmlns:a16="http://schemas.microsoft.com/office/drawing/2014/main" id="{13460897-8CBF-4A8C-BAA4-6A92CF1A6686}"/>
                  </a:ext>
                </a:extLst>
              </p:cNvPr>
              <p:cNvSpPr/>
              <p:nvPr/>
            </p:nvSpPr>
            <p:spPr>
              <a:xfrm rot="2689812">
                <a:off x="2047553" y="3132409"/>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FD4D8E09-5955-4B6F-9C12-3BF0921545BF}"/>
                  </a:ext>
                </a:extLst>
              </p:cNvPr>
              <p:cNvSpPr/>
              <p:nvPr/>
            </p:nvSpPr>
            <p:spPr>
              <a:xfrm rot="2693461">
                <a:off x="-2151997" y="837234"/>
                <a:ext cx="7164280" cy="110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Group 15">
              <a:extLst>
                <a:ext uri="{FF2B5EF4-FFF2-40B4-BE49-F238E27FC236}">
                  <a16:creationId xmlns:a16="http://schemas.microsoft.com/office/drawing/2014/main" id="{8141E9FE-E844-48FC-912E-6523B829C3FB}"/>
                </a:ext>
              </a:extLst>
            </p:cNvPr>
            <p:cNvGrpSpPr/>
            <p:nvPr/>
          </p:nvGrpSpPr>
          <p:grpSpPr>
            <a:xfrm>
              <a:off x="-323985" y="-1599733"/>
              <a:ext cx="3333206" cy="7487171"/>
              <a:chOff x="-150334" y="-1460033"/>
              <a:chExt cx="3333206" cy="7487171"/>
            </a:xfrm>
            <a:grpFill/>
          </p:grpSpPr>
          <p:sp>
            <p:nvSpPr>
              <p:cNvPr id="6" name="Flowchart: Terminator 5">
                <a:extLst>
                  <a:ext uri="{FF2B5EF4-FFF2-40B4-BE49-F238E27FC236}">
                    <a16:creationId xmlns:a16="http://schemas.microsoft.com/office/drawing/2014/main" id="{F028F44C-DB15-4076-8A83-EC0449C651C1}"/>
                  </a:ext>
                </a:extLst>
              </p:cNvPr>
              <p:cNvSpPr/>
              <p:nvPr/>
            </p:nvSpPr>
            <p:spPr>
              <a:xfrm rot="2700000">
                <a:off x="946640" y="3790906"/>
                <a:ext cx="3362755" cy="110970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A798EF85-116E-46B2-94A8-A87B91DBEB2B}"/>
                  </a:ext>
                </a:extLst>
              </p:cNvPr>
              <p:cNvSpPr/>
              <p:nvPr/>
            </p:nvSpPr>
            <p:spPr>
              <a:xfrm rot="2700000">
                <a:off x="-3178074" y="1567707"/>
                <a:ext cx="7164280" cy="110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TextBox 25">
            <a:extLst>
              <a:ext uri="{FF2B5EF4-FFF2-40B4-BE49-F238E27FC236}">
                <a16:creationId xmlns:a16="http://schemas.microsoft.com/office/drawing/2014/main" id="{F3F0290D-7FC3-4AFF-A00F-04351260446E}"/>
              </a:ext>
            </a:extLst>
          </p:cNvPr>
          <p:cNvSpPr txBox="1"/>
          <p:nvPr/>
        </p:nvSpPr>
        <p:spPr>
          <a:xfrm>
            <a:off x="3504054" y="392121"/>
            <a:ext cx="2637150" cy="1102059"/>
          </a:xfrm>
          <a:custGeom>
            <a:avLst/>
            <a:gdLst/>
            <a:ahLst/>
            <a:cxnLst/>
            <a:rect l="l" t="t" r="r" b="b"/>
            <a:pathLst>
              <a:path w="2637150" h="1102059">
                <a:moveTo>
                  <a:pt x="2244589" y="3698"/>
                </a:moveTo>
                <a:cubicBezTo>
                  <a:pt x="2353869" y="3698"/>
                  <a:pt x="2441119" y="21980"/>
                  <a:pt x="2506337" y="58543"/>
                </a:cubicBezTo>
                <a:cubicBezTo>
                  <a:pt x="2571557" y="95107"/>
                  <a:pt x="2612431" y="148309"/>
                  <a:pt x="2628960" y="218150"/>
                </a:cubicBezTo>
                <a:cubicBezTo>
                  <a:pt x="2645489" y="287990"/>
                  <a:pt x="2637000" y="372210"/>
                  <a:pt x="2603492" y="470809"/>
                </a:cubicBezTo>
                <a:lnTo>
                  <a:pt x="2603068" y="472041"/>
                </a:lnTo>
                <a:cubicBezTo>
                  <a:pt x="2578495" y="544347"/>
                  <a:pt x="2540016" y="617680"/>
                  <a:pt x="2487629" y="692039"/>
                </a:cubicBezTo>
                <a:cubicBezTo>
                  <a:pt x="2435242" y="766399"/>
                  <a:pt x="2373371" y="836034"/>
                  <a:pt x="2302015" y="900945"/>
                </a:cubicBezTo>
                <a:lnTo>
                  <a:pt x="2080868" y="1102059"/>
                </a:lnTo>
                <a:lnTo>
                  <a:pt x="1704057" y="1102059"/>
                </a:lnTo>
                <a:lnTo>
                  <a:pt x="2109208" y="732095"/>
                </a:lnTo>
                <a:cubicBezTo>
                  <a:pt x="2155491" y="690191"/>
                  <a:pt x="2195074" y="646848"/>
                  <a:pt x="2227960" y="602068"/>
                </a:cubicBezTo>
                <a:cubicBezTo>
                  <a:pt x="2260845" y="557288"/>
                  <a:pt x="2283849" y="515589"/>
                  <a:pt x="2296969" y="476971"/>
                </a:cubicBezTo>
                <a:lnTo>
                  <a:pt x="2297797" y="474506"/>
                </a:lnTo>
                <a:cubicBezTo>
                  <a:pt x="2318185" y="414525"/>
                  <a:pt x="2315681" y="368102"/>
                  <a:pt x="2290287" y="335236"/>
                </a:cubicBezTo>
                <a:cubicBezTo>
                  <a:pt x="2264893" y="302369"/>
                  <a:pt x="2218508" y="285936"/>
                  <a:pt x="2151132" y="285936"/>
                </a:cubicBezTo>
                <a:cubicBezTo>
                  <a:pt x="2087043" y="285936"/>
                  <a:pt x="2028301" y="305861"/>
                  <a:pt x="1974906" y="345712"/>
                </a:cubicBezTo>
                <a:cubicBezTo>
                  <a:pt x="1921511" y="385562"/>
                  <a:pt x="1877874" y="442051"/>
                  <a:pt x="1843993" y="515178"/>
                </a:cubicBezTo>
                <a:lnTo>
                  <a:pt x="1843570" y="516411"/>
                </a:lnTo>
                <a:lnTo>
                  <a:pt x="1540379" y="516411"/>
                </a:lnTo>
                <a:lnTo>
                  <a:pt x="1540803" y="515178"/>
                </a:lnTo>
                <a:cubicBezTo>
                  <a:pt x="1588882" y="407541"/>
                  <a:pt x="1648911" y="315516"/>
                  <a:pt x="1720889" y="239102"/>
                </a:cubicBezTo>
                <a:cubicBezTo>
                  <a:pt x="1792868" y="162688"/>
                  <a:pt x="1873496" y="104350"/>
                  <a:pt x="1962774" y="64089"/>
                </a:cubicBezTo>
                <a:cubicBezTo>
                  <a:pt x="2052052" y="23828"/>
                  <a:pt x="2145990" y="3698"/>
                  <a:pt x="2244589" y="3698"/>
                </a:cubicBezTo>
                <a:close/>
                <a:moveTo>
                  <a:pt x="898327" y="0"/>
                </a:moveTo>
                <a:cubicBezTo>
                  <a:pt x="1070053" y="0"/>
                  <a:pt x="1185207" y="44370"/>
                  <a:pt x="1243789" y="133108"/>
                </a:cubicBezTo>
                <a:cubicBezTo>
                  <a:pt x="1302370" y="221847"/>
                  <a:pt x="1304155" y="347150"/>
                  <a:pt x="1249142" y="509016"/>
                </a:cubicBezTo>
                <a:lnTo>
                  <a:pt x="1047611" y="1102059"/>
                </a:lnTo>
                <a:lnTo>
                  <a:pt x="753045" y="1102059"/>
                </a:lnTo>
                <a:lnTo>
                  <a:pt x="939924" y="552153"/>
                </a:lnTo>
                <a:cubicBezTo>
                  <a:pt x="969529" y="465057"/>
                  <a:pt x="973730" y="398298"/>
                  <a:pt x="952528" y="351874"/>
                </a:cubicBezTo>
                <a:cubicBezTo>
                  <a:pt x="931325" y="305451"/>
                  <a:pt x="881285" y="282239"/>
                  <a:pt x="802406" y="282239"/>
                </a:cubicBezTo>
                <a:cubicBezTo>
                  <a:pt x="723527" y="282239"/>
                  <a:pt x="657714" y="305451"/>
                  <a:pt x="604968" y="351874"/>
                </a:cubicBezTo>
                <a:cubicBezTo>
                  <a:pt x="552221" y="398298"/>
                  <a:pt x="511045" y="465057"/>
                  <a:pt x="481440" y="552153"/>
                </a:cubicBezTo>
                <a:lnTo>
                  <a:pt x="294562" y="1102059"/>
                </a:lnTo>
                <a:lnTo>
                  <a:pt x="0" y="1102059"/>
                </a:lnTo>
                <a:lnTo>
                  <a:pt x="201532" y="509016"/>
                </a:lnTo>
                <a:cubicBezTo>
                  <a:pt x="256262" y="347971"/>
                  <a:pt x="343556" y="222874"/>
                  <a:pt x="463415" y="133725"/>
                </a:cubicBezTo>
                <a:cubicBezTo>
                  <a:pt x="583274" y="44575"/>
                  <a:pt x="728245" y="0"/>
                  <a:pt x="898327" y="0"/>
                </a:cubicBezTo>
                <a:close/>
              </a:path>
            </a:pathLst>
          </a:custGeom>
          <a:solidFill>
            <a:schemeClr val="accent3">
              <a:lumMod val="20000"/>
              <a:lumOff val="8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9900" i="1" dirty="0">
              <a:solidFill>
                <a:schemeClr val="accent3">
                  <a:lumMod val="20000"/>
                  <a:lumOff val="80000"/>
                </a:schemeClr>
              </a:solidFill>
              <a:latin typeface="Bahnschrift SemiBold" panose="020B0502040204020203" pitchFamily="34" charset="0"/>
            </a:endParaRPr>
          </a:p>
        </p:txBody>
      </p:sp>
      <p:sp>
        <p:nvSpPr>
          <p:cNvPr id="19" name="TextBox 18">
            <a:extLst>
              <a:ext uri="{FF2B5EF4-FFF2-40B4-BE49-F238E27FC236}">
                <a16:creationId xmlns:a16="http://schemas.microsoft.com/office/drawing/2014/main" id="{9BBA541B-87E2-4406-9A81-C20B552A9FBC}"/>
              </a:ext>
            </a:extLst>
          </p:cNvPr>
          <p:cNvSpPr txBox="1"/>
          <p:nvPr/>
        </p:nvSpPr>
        <p:spPr>
          <a:xfrm>
            <a:off x="1051199" y="1238704"/>
            <a:ext cx="5240126" cy="1077218"/>
          </a:xfrm>
          <a:prstGeom prst="rect">
            <a:avLst/>
          </a:prstGeom>
          <a:noFill/>
        </p:spPr>
        <p:txBody>
          <a:bodyPr wrap="square" rtlCol="0">
            <a:spAutoFit/>
          </a:bodyPr>
          <a:lstStyle/>
          <a:p>
            <a:r>
              <a:rPr lang="en-US" altLang="zh-CN" sz="3200" b="1" dirty="0">
                <a:solidFill>
                  <a:srgbClr val="3D1C05"/>
                </a:solidFill>
                <a:latin typeface="Bahnschrift SemiBold" panose="020B0502040204020203" pitchFamily="34" charset="0"/>
              </a:rPr>
              <a:t>Emerson’s interaction with other people</a:t>
            </a:r>
            <a:endParaRPr lang="zh-CN" altLang="en-US" sz="3200" dirty="0">
              <a:solidFill>
                <a:srgbClr val="3D1C05"/>
              </a:solidFill>
              <a:latin typeface="Bahnschrift SemiBold" panose="020B0502040204020203" pitchFamily="34" charset="0"/>
            </a:endParaRPr>
          </a:p>
        </p:txBody>
      </p:sp>
      <p:sp>
        <p:nvSpPr>
          <p:cNvPr id="20" name="TextBox 19">
            <a:extLst>
              <a:ext uri="{FF2B5EF4-FFF2-40B4-BE49-F238E27FC236}">
                <a16:creationId xmlns:a16="http://schemas.microsoft.com/office/drawing/2014/main" id="{851E2954-7B86-420D-94E9-6333EA933246}"/>
              </a:ext>
            </a:extLst>
          </p:cNvPr>
          <p:cNvSpPr txBox="1"/>
          <p:nvPr/>
        </p:nvSpPr>
        <p:spPr>
          <a:xfrm>
            <a:off x="1081296" y="2295037"/>
            <a:ext cx="4064471" cy="307777"/>
          </a:xfrm>
          <a:prstGeom prst="rect">
            <a:avLst/>
          </a:prstGeom>
          <a:noFill/>
        </p:spPr>
        <p:txBody>
          <a:bodyPr wrap="square" rtlCol="0">
            <a:spAutoFit/>
          </a:bodyPr>
          <a:lstStyle/>
          <a:p>
            <a:r>
              <a:rPr lang="en-US" altLang="zh-CN" sz="1400" spc="300" dirty="0">
                <a:solidFill>
                  <a:srgbClr val="3D1C05"/>
                </a:solidFill>
              </a:rPr>
              <a:t>Presented by </a:t>
            </a:r>
            <a:r>
              <a:rPr lang="en-US" altLang="zh-CN" sz="1400" b="1" spc="300" dirty="0">
                <a:solidFill>
                  <a:srgbClr val="3D1C05"/>
                </a:solidFill>
              </a:rPr>
              <a:t>Yunhao Gu</a:t>
            </a:r>
            <a:endParaRPr lang="zh-CN" altLang="en-US" sz="1400" b="1" spc="300" dirty="0">
              <a:solidFill>
                <a:srgbClr val="3D1C05"/>
              </a:solidFill>
            </a:endParaRPr>
          </a:p>
        </p:txBody>
      </p:sp>
      <p:sp>
        <p:nvSpPr>
          <p:cNvPr id="21" name="TextBox 20">
            <a:extLst>
              <a:ext uri="{FF2B5EF4-FFF2-40B4-BE49-F238E27FC236}">
                <a16:creationId xmlns:a16="http://schemas.microsoft.com/office/drawing/2014/main" id="{A3680618-1656-40DC-918C-368B1242D2AB}"/>
              </a:ext>
            </a:extLst>
          </p:cNvPr>
          <p:cNvSpPr txBox="1"/>
          <p:nvPr/>
        </p:nvSpPr>
        <p:spPr>
          <a:xfrm>
            <a:off x="1092158" y="3866335"/>
            <a:ext cx="5387660" cy="830997"/>
          </a:xfrm>
          <a:prstGeom prst="rect">
            <a:avLst/>
          </a:prstGeom>
          <a:noFill/>
        </p:spPr>
        <p:txBody>
          <a:bodyPr wrap="square" rtlCol="0">
            <a:spAutoFit/>
          </a:bodyPr>
          <a:lstStyle>
            <a:defPPr>
              <a:defRPr lang="zh-CN"/>
            </a:defPPr>
            <a:lvl1pPr fontAlgn="base">
              <a:defRPr sz="1600">
                <a:solidFill>
                  <a:srgbClr val="632D09"/>
                </a:solidFill>
                <a:latin typeface="Bahnschrift Light" panose="020B0502040204020203" pitchFamily="34" charset="0"/>
              </a:defRPr>
            </a:lvl1pPr>
          </a:lstStyle>
          <a:p>
            <a:r>
              <a:rPr lang="en-US" altLang="zh-CN" dirty="0"/>
              <a:t>Whitman used Emerson’s private correspondence to promote his own work and reveal Emerson as a successful and generous mentor.</a:t>
            </a:r>
          </a:p>
        </p:txBody>
      </p:sp>
      <p:sp>
        <p:nvSpPr>
          <p:cNvPr id="24" name="TextBox 23">
            <a:extLst>
              <a:ext uri="{FF2B5EF4-FFF2-40B4-BE49-F238E27FC236}">
                <a16:creationId xmlns:a16="http://schemas.microsoft.com/office/drawing/2014/main" id="{772EEB1B-876A-4FBD-8265-25865324E432}"/>
              </a:ext>
            </a:extLst>
          </p:cNvPr>
          <p:cNvSpPr txBox="1"/>
          <p:nvPr/>
        </p:nvSpPr>
        <p:spPr>
          <a:xfrm>
            <a:off x="1081264" y="4891700"/>
            <a:ext cx="5308406" cy="584775"/>
          </a:xfrm>
          <a:prstGeom prst="rect">
            <a:avLst/>
          </a:prstGeom>
          <a:noFill/>
        </p:spPr>
        <p:txBody>
          <a:bodyPr wrap="square" rtlCol="0">
            <a:spAutoFit/>
          </a:bodyPr>
          <a:lstStyle>
            <a:defPPr>
              <a:defRPr lang="zh-CN"/>
            </a:defPPr>
            <a:lvl1pPr fontAlgn="base">
              <a:defRPr sz="1600">
                <a:solidFill>
                  <a:srgbClr val="632D09"/>
                </a:solidFill>
                <a:latin typeface="Bahnschrift Light" panose="020B0502040204020203" pitchFamily="34" charset="0"/>
              </a:defRPr>
            </a:lvl1pPr>
          </a:lstStyle>
          <a:p>
            <a:r>
              <a:rPr lang="en-US" altLang="zh-CN" dirty="0"/>
              <a:t>Emily Dickinson doesn't exactly fall into the category of the Transcendentalists</a:t>
            </a:r>
            <a:endParaRPr lang="zh-CN" altLang="en-US" dirty="0"/>
          </a:p>
        </p:txBody>
      </p:sp>
      <p:grpSp>
        <p:nvGrpSpPr>
          <p:cNvPr id="2" name="Group 1">
            <a:extLst>
              <a:ext uri="{FF2B5EF4-FFF2-40B4-BE49-F238E27FC236}">
                <a16:creationId xmlns:a16="http://schemas.microsoft.com/office/drawing/2014/main" id="{75233EFA-1E26-4076-9B0D-AA464C5828AC}"/>
              </a:ext>
            </a:extLst>
          </p:cNvPr>
          <p:cNvGrpSpPr/>
          <p:nvPr/>
        </p:nvGrpSpPr>
        <p:grpSpPr>
          <a:xfrm flipH="1">
            <a:off x="-842251" y="3793556"/>
            <a:ext cx="2345375" cy="5504452"/>
            <a:chOff x="10321601" y="3925734"/>
            <a:chExt cx="2345375" cy="5504452"/>
          </a:xfrm>
        </p:grpSpPr>
        <p:sp>
          <p:nvSpPr>
            <p:cNvPr id="28" name="Flowchart: Terminator 27">
              <a:extLst>
                <a:ext uri="{FF2B5EF4-FFF2-40B4-BE49-F238E27FC236}">
                  <a16:creationId xmlns:a16="http://schemas.microsoft.com/office/drawing/2014/main" id="{98C3A3C8-6968-4553-8ED0-5AE3479E0501}"/>
                </a:ext>
              </a:extLst>
            </p:cNvPr>
            <p:cNvSpPr/>
            <p:nvPr/>
          </p:nvSpPr>
          <p:spPr>
            <a:xfrm rot="2700000">
              <a:off x="10367252" y="5052534"/>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lowchart: Terminator 28">
              <a:extLst>
                <a:ext uri="{FF2B5EF4-FFF2-40B4-BE49-F238E27FC236}">
                  <a16:creationId xmlns:a16="http://schemas.microsoft.com/office/drawing/2014/main" id="{BD63BCBB-8D45-471E-8B96-527726D8300B}"/>
                </a:ext>
              </a:extLst>
            </p:cNvPr>
            <p:cNvSpPr/>
            <p:nvPr/>
          </p:nvSpPr>
          <p:spPr>
            <a:xfrm rot="2700000">
              <a:off x="10431376" y="6777137"/>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lowchart: Terminator 29">
              <a:extLst>
                <a:ext uri="{FF2B5EF4-FFF2-40B4-BE49-F238E27FC236}">
                  <a16:creationId xmlns:a16="http://schemas.microsoft.com/office/drawing/2014/main" id="{9A23DD51-5EAD-4EFF-AF90-0DF7FAF1B81C}"/>
                </a:ext>
              </a:extLst>
            </p:cNvPr>
            <p:cNvSpPr/>
            <p:nvPr/>
          </p:nvSpPr>
          <p:spPr>
            <a:xfrm rot="2700000">
              <a:off x="9194801" y="7194586"/>
              <a:ext cx="3362400" cy="1108800"/>
            </a:xfrm>
            <a:prstGeom prst="flowChartTerminator">
              <a:avLst/>
            </a:prstGeom>
            <a:gradFill flip="none" rotWithShape="1">
              <a:gsLst>
                <a:gs pos="0">
                  <a:srgbClr val="ED4749"/>
                </a:gs>
                <a:gs pos="100000">
                  <a:srgbClr val="F3B57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Rectangle 33">
            <a:extLst>
              <a:ext uri="{FF2B5EF4-FFF2-40B4-BE49-F238E27FC236}">
                <a16:creationId xmlns:a16="http://schemas.microsoft.com/office/drawing/2014/main" id="{682BEEE4-266E-45BB-9C9C-3B2EDB82D12A}"/>
              </a:ext>
            </a:extLst>
          </p:cNvPr>
          <p:cNvSpPr/>
          <p:nvPr/>
        </p:nvSpPr>
        <p:spPr>
          <a:xfrm rot="2722225" flipH="1">
            <a:off x="11005055" y="2837090"/>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a:extLst>
              <a:ext uri="{FF2B5EF4-FFF2-40B4-BE49-F238E27FC236}">
                <a16:creationId xmlns:a16="http://schemas.microsoft.com/office/drawing/2014/main" id="{080AD6E2-153B-4A08-90D6-BFEF4508337F}"/>
              </a:ext>
            </a:extLst>
          </p:cNvPr>
          <p:cNvSpPr txBox="1"/>
          <p:nvPr/>
        </p:nvSpPr>
        <p:spPr>
          <a:xfrm>
            <a:off x="1081264" y="2863036"/>
            <a:ext cx="4823792" cy="830997"/>
          </a:xfrm>
          <a:prstGeom prst="rect">
            <a:avLst/>
          </a:prstGeom>
          <a:noFill/>
        </p:spPr>
        <p:txBody>
          <a:bodyPr wrap="square" rtlCol="0">
            <a:spAutoFit/>
          </a:bodyPr>
          <a:lstStyle>
            <a:defPPr>
              <a:defRPr lang="zh-CN"/>
            </a:defPPr>
            <a:lvl1pPr fontAlgn="base">
              <a:defRPr sz="1600">
                <a:solidFill>
                  <a:srgbClr val="632D09"/>
                </a:solidFill>
                <a:latin typeface="Bahnschrift Light" panose="020B0502040204020203" pitchFamily="34" charset="0"/>
              </a:defRPr>
            </a:lvl1pPr>
          </a:lstStyle>
          <a:p>
            <a:r>
              <a:rPr lang="en-US" altLang="zh-CN" b="1" dirty="0"/>
              <a:t>Emerson’s contribution </a:t>
            </a:r>
            <a:r>
              <a:rPr lang="en-US" altLang="zh-CN" dirty="0"/>
              <a:t>to American thought is his emphasis on non-conformity that had such  a profound effect on Thoreau</a:t>
            </a:r>
          </a:p>
        </p:txBody>
      </p:sp>
      <p:sp>
        <p:nvSpPr>
          <p:cNvPr id="36" name="Freeform: Shape 35">
            <a:extLst>
              <a:ext uri="{FF2B5EF4-FFF2-40B4-BE49-F238E27FC236}">
                <a16:creationId xmlns:a16="http://schemas.microsoft.com/office/drawing/2014/main" id="{D84348B0-F433-4557-9EE6-862A50E82369}"/>
              </a:ext>
            </a:extLst>
          </p:cNvPr>
          <p:cNvSpPr/>
          <p:nvPr/>
        </p:nvSpPr>
        <p:spPr>
          <a:xfrm>
            <a:off x="376039" y="645358"/>
            <a:ext cx="2213076" cy="2213076"/>
          </a:xfrm>
          <a:custGeom>
            <a:avLst/>
            <a:gdLst>
              <a:gd name="connsiteX0" fmla="*/ 0 w 2213076"/>
              <a:gd name="connsiteY0" fmla="*/ 0 h 2213076"/>
              <a:gd name="connsiteX1" fmla="*/ 2213076 w 2213076"/>
              <a:gd name="connsiteY1" fmla="*/ 0 h 2213076"/>
              <a:gd name="connsiteX2" fmla="*/ 2213076 w 2213076"/>
              <a:gd name="connsiteY2" fmla="*/ 441769 h 2213076"/>
              <a:gd name="connsiteX3" fmla="*/ 2006043 w 2213076"/>
              <a:gd name="connsiteY3" fmla="*/ 441769 h 2213076"/>
              <a:gd name="connsiteX4" fmla="*/ 2006043 w 2213076"/>
              <a:gd name="connsiteY4" fmla="*/ 207033 h 2213076"/>
              <a:gd name="connsiteX5" fmla="*/ 207033 w 2213076"/>
              <a:gd name="connsiteY5" fmla="*/ 207033 h 2213076"/>
              <a:gd name="connsiteX6" fmla="*/ 207033 w 2213076"/>
              <a:gd name="connsiteY6" fmla="*/ 2006043 h 2213076"/>
              <a:gd name="connsiteX7" fmla="*/ 426784 w 2213076"/>
              <a:gd name="connsiteY7" fmla="*/ 2006043 h 2213076"/>
              <a:gd name="connsiteX8" fmla="*/ 426784 w 2213076"/>
              <a:gd name="connsiteY8" fmla="*/ 2189844 h 2213076"/>
              <a:gd name="connsiteX9" fmla="*/ 402324 w 2213076"/>
              <a:gd name="connsiteY9" fmla="*/ 2213076 h 2213076"/>
              <a:gd name="connsiteX10" fmla="*/ 0 w 2213076"/>
              <a:gd name="connsiteY10" fmla="*/ 2213076 h 221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3076" h="2213076">
                <a:moveTo>
                  <a:pt x="0" y="0"/>
                </a:moveTo>
                <a:lnTo>
                  <a:pt x="2213076" y="0"/>
                </a:lnTo>
                <a:lnTo>
                  <a:pt x="2213076" y="441769"/>
                </a:lnTo>
                <a:lnTo>
                  <a:pt x="2006043" y="441769"/>
                </a:lnTo>
                <a:lnTo>
                  <a:pt x="2006043" y="207033"/>
                </a:lnTo>
                <a:lnTo>
                  <a:pt x="207033" y="207033"/>
                </a:lnTo>
                <a:lnTo>
                  <a:pt x="207033" y="2006043"/>
                </a:lnTo>
                <a:lnTo>
                  <a:pt x="426784" y="2006043"/>
                </a:lnTo>
                <a:lnTo>
                  <a:pt x="426784" y="2189844"/>
                </a:lnTo>
                <a:lnTo>
                  <a:pt x="402324" y="2213076"/>
                </a:lnTo>
                <a:lnTo>
                  <a:pt x="0" y="2213076"/>
                </a:lnTo>
                <a:close/>
              </a:path>
            </a:pathLst>
          </a:custGeom>
          <a:gradFill flip="none" rotWithShape="1">
            <a:gsLst>
              <a:gs pos="0">
                <a:srgbClr val="ED4749"/>
              </a:gs>
              <a:gs pos="100000">
                <a:srgbClr val="F3B57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623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3"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250" fill="hold"/>
                                        <p:tgtEl>
                                          <p:spTgt spid="32"/>
                                        </p:tgtEl>
                                        <p:attrNameLst>
                                          <p:attrName>ppt_x</p:attrName>
                                        </p:attrNameLst>
                                      </p:cBhvr>
                                      <p:tavLst>
                                        <p:tav tm="0">
                                          <p:val>
                                            <p:strVal val="1+#ppt_w/2"/>
                                          </p:val>
                                        </p:tav>
                                        <p:tav tm="100000">
                                          <p:val>
                                            <p:strVal val="#ppt_x"/>
                                          </p:val>
                                        </p:tav>
                                      </p:tavLst>
                                    </p:anim>
                                    <p:anim calcmode="lin" valueType="num">
                                      <p:cBhvr additive="base">
                                        <p:cTn id="14" dur="250" fill="hold"/>
                                        <p:tgtEl>
                                          <p:spTgt spid="32"/>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3"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250" fill="hold"/>
                                        <p:tgtEl>
                                          <p:spTgt spid="33"/>
                                        </p:tgtEl>
                                        <p:attrNameLst>
                                          <p:attrName>ppt_x</p:attrName>
                                        </p:attrNameLst>
                                      </p:cBhvr>
                                      <p:tavLst>
                                        <p:tav tm="0">
                                          <p:val>
                                            <p:strVal val="1+#ppt_w/2"/>
                                          </p:val>
                                        </p:tav>
                                        <p:tav tm="100000">
                                          <p:val>
                                            <p:strVal val="#ppt_x"/>
                                          </p:val>
                                        </p:tav>
                                      </p:tavLst>
                                    </p:anim>
                                    <p:anim calcmode="lin" valueType="num">
                                      <p:cBhvr additive="base">
                                        <p:cTn id="19" dur="250" fill="hold"/>
                                        <p:tgtEl>
                                          <p:spTgt spid="33"/>
                                        </p:tgtEl>
                                        <p:attrNameLst>
                                          <p:attrName>ppt_y</p:attrName>
                                        </p:attrNameLst>
                                      </p:cBhvr>
                                      <p:tavLst>
                                        <p:tav tm="0">
                                          <p:val>
                                            <p:strVal val="0-#ppt_h/2"/>
                                          </p:val>
                                        </p:tav>
                                        <p:tav tm="100000">
                                          <p:val>
                                            <p:strVal val="#ppt_y"/>
                                          </p:val>
                                        </p:tav>
                                      </p:tavLst>
                                    </p:anim>
                                  </p:childTnLst>
                                </p:cTn>
                              </p:par>
                            </p:childTnLst>
                          </p:cTn>
                        </p:par>
                        <p:par>
                          <p:cTn id="20" fill="hold">
                            <p:stCondLst>
                              <p:cond delay="750"/>
                            </p:stCondLst>
                            <p:childTnLst>
                              <p:par>
                                <p:cTn id="21" presetID="2" presetClass="entr" presetSubtype="3"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250" fill="hold"/>
                                        <p:tgtEl>
                                          <p:spTgt spid="34"/>
                                        </p:tgtEl>
                                        <p:attrNameLst>
                                          <p:attrName>ppt_x</p:attrName>
                                        </p:attrNameLst>
                                      </p:cBhvr>
                                      <p:tavLst>
                                        <p:tav tm="0">
                                          <p:val>
                                            <p:strVal val="1+#ppt_w/2"/>
                                          </p:val>
                                        </p:tav>
                                        <p:tav tm="100000">
                                          <p:val>
                                            <p:strVal val="#ppt_x"/>
                                          </p:val>
                                        </p:tav>
                                      </p:tavLst>
                                    </p:anim>
                                    <p:anim calcmode="lin" valueType="num">
                                      <p:cBhvr additive="base">
                                        <p:cTn id="24" dur="250" fill="hold"/>
                                        <p:tgtEl>
                                          <p:spTgt spid="34"/>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250"/>
                                        <p:tgtEl>
                                          <p:spTgt spid="26"/>
                                        </p:tgtEl>
                                      </p:cBhvr>
                                    </p:animEffect>
                                  </p:childTnLst>
                                </p:cTn>
                              </p:par>
                            </p:childTnLst>
                          </p:cTn>
                        </p:par>
                        <p:par>
                          <p:cTn id="29" fill="hold">
                            <p:stCondLst>
                              <p:cond delay="125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50"/>
                                        <p:tgtEl>
                                          <p:spTgt spid="2"/>
                                        </p:tgtEl>
                                      </p:cBhvr>
                                    </p:animEffect>
                                    <p:anim calcmode="lin" valueType="num">
                                      <p:cBhvr>
                                        <p:cTn id="33" dur="250" fill="hold"/>
                                        <p:tgtEl>
                                          <p:spTgt spid="2"/>
                                        </p:tgtEl>
                                        <p:attrNameLst>
                                          <p:attrName>ppt_x</p:attrName>
                                        </p:attrNameLst>
                                      </p:cBhvr>
                                      <p:tavLst>
                                        <p:tav tm="0">
                                          <p:val>
                                            <p:strVal val="#ppt_x"/>
                                          </p:val>
                                        </p:tav>
                                        <p:tav tm="100000">
                                          <p:val>
                                            <p:strVal val="#ppt_x"/>
                                          </p:val>
                                        </p:tav>
                                      </p:tavLst>
                                    </p:anim>
                                    <p:anim calcmode="lin" valueType="num">
                                      <p:cBhvr>
                                        <p:cTn id="34" dur="25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250"/>
                                        <p:tgtEl>
                                          <p:spTgt spid="31"/>
                                        </p:tgtEl>
                                      </p:cBhvr>
                                    </p:animEffect>
                                    <p:anim calcmode="lin" valueType="num">
                                      <p:cBhvr>
                                        <p:cTn id="39" dur="250" fill="hold"/>
                                        <p:tgtEl>
                                          <p:spTgt spid="31"/>
                                        </p:tgtEl>
                                        <p:attrNameLst>
                                          <p:attrName>ppt_x</p:attrName>
                                        </p:attrNameLst>
                                      </p:cBhvr>
                                      <p:tavLst>
                                        <p:tav tm="0">
                                          <p:val>
                                            <p:strVal val="#ppt_x"/>
                                          </p:val>
                                        </p:tav>
                                        <p:tav tm="100000">
                                          <p:val>
                                            <p:strVal val="#ppt_x"/>
                                          </p:val>
                                        </p:tav>
                                      </p:tavLst>
                                    </p:anim>
                                    <p:anim calcmode="lin" valueType="num">
                                      <p:cBhvr>
                                        <p:cTn id="40" dur="250" fill="hold"/>
                                        <p:tgtEl>
                                          <p:spTgt spid="31"/>
                                        </p:tgtEl>
                                        <p:attrNameLst>
                                          <p:attrName>ppt_y</p:attrName>
                                        </p:attrNameLst>
                                      </p:cBhvr>
                                      <p:tavLst>
                                        <p:tav tm="0">
                                          <p:val>
                                            <p:strVal val="#ppt_y+.1"/>
                                          </p:val>
                                        </p:tav>
                                        <p:tav tm="100000">
                                          <p:val>
                                            <p:strVal val="#ppt_y"/>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1" grpId="0"/>
      <p:bldP spid="26" grpId="0" animBg="1"/>
      <p:bldP spid="19" grpId="0"/>
      <p:bldP spid="20" grpId="0"/>
      <p:bldP spid="21" grpId="0"/>
      <p:bldP spid="24" grpId="0"/>
      <p:bldP spid="34" grpId="0" animBg="1"/>
      <p:bldP spid="35" grpId="0"/>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73A36D63-0536-4F7B-ADE0-4D332BFF9D68}"/>
              </a:ext>
            </a:extLst>
          </p:cNvPr>
          <p:cNvSpPr txBox="1"/>
          <p:nvPr/>
        </p:nvSpPr>
        <p:spPr>
          <a:xfrm rot="20199251">
            <a:off x="3233498" y="-598708"/>
            <a:ext cx="2519450" cy="3770263"/>
          </a:xfrm>
          <a:prstGeom prst="rect">
            <a:avLst/>
          </a:prstGeom>
          <a:noFill/>
        </p:spPr>
        <p:txBody>
          <a:bodyPr wrap="square" rtlCol="0">
            <a:spAutoFit/>
          </a:bodyPr>
          <a:lstStyle/>
          <a:p>
            <a:r>
              <a:rPr lang="en-US" altLang="zh-CN" sz="23900" dirty="0">
                <a:solidFill>
                  <a:schemeClr val="accent2">
                    <a:lumMod val="20000"/>
                    <a:lumOff val="80000"/>
                    <a:alpha val="55000"/>
                  </a:schemeClr>
                </a:solidFill>
                <a:latin typeface="Bahnschrift SemiBold" panose="020B0502040204020203" pitchFamily="34" charset="0"/>
              </a:rPr>
              <a:t>T</a:t>
            </a:r>
            <a:endParaRPr lang="zh-CN" altLang="en-US" sz="23900" dirty="0">
              <a:solidFill>
                <a:schemeClr val="accent2">
                  <a:lumMod val="20000"/>
                  <a:lumOff val="80000"/>
                  <a:alpha val="55000"/>
                </a:schemeClr>
              </a:solidFill>
              <a:latin typeface="Bahnschrift SemiBold" panose="020B0502040204020203" pitchFamily="34" charset="0"/>
            </a:endParaRPr>
          </a:p>
        </p:txBody>
      </p:sp>
      <p:sp>
        <p:nvSpPr>
          <p:cNvPr id="66" name="TextBox 65">
            <a:extLst>
              <a:ext uri="{FF2B5EF4-FFF2-40B4-BE49-F238E27FC236}">
                <a16:creationId xmlns:a16="http://schemas.microsoft.com/office/drawing/2014/main" id="{DD3A4003-4D8A-4059-8359-6506FDDB17CC}"/>
              </a:ext>
            </a:extLst>
          </p:cNvPr>
          <p:cNvSpPr txBox="1"/>
          <p:nvPr/>
        </p:nvSpPr>
        <p:spPr>
          <a:xfrm>
            <a:off x="8236038" y="-236983"/>
            <a:ext cx="4315218" cy="3154710"/>
          </a:xfrm>
          <a:prstGeom prst="rect">
            <a:avLst/>
          </a:prstGeom>
          <a:noFill/>
        </p:spPr>
        <p:txBody>
          <a:bodyPr wrap="square" rtlCol="0">
            <a:spAutoFit/>
          </a:bodyPr>
          <a:lstStyle/>
          <a:p>
            <a:r>
              <a:rPr lang="en-US" altLang="zh-CN" sz="19900" i="1" dirty="0">
                <a:solidFill>
                  <a:schemeClr val="bg1">
                    <a:lumMod val="85000"/>
                  </a:schemeClr>
                </a:solidFill>
                <a:latin typeface="Bahnschrift SemiBold" panose="020B0502040204020203" pitchFamily="34" charset="0"/>
              </a:rPr>
              <a:t>03</a:t>
            </a:r>
            <a:endParaRPr lang="zh-CN" altLang="en-US" sz="19900" i="1" dirty="0">
              <a:solidFill>
                <a:schemeClr val="bg1">
                  <a:lumMod val="85000"/>
                </a:schemeClr>
              </a:solidFill>
              <a:latin typeface="Bahnschrift SemiBold" panose="020B0502040204020203" pitchFamily="34" charset="0"/>
            </a:endParaRPr>
          </a:p>
        </p:txBody>
      </p:sp>
      <p:sp>
        <p:nvSpPr>
          <p:cNvPr id="64" name="Rectangle 63">
            <a:extLst>
              <a:ext uri="{FF2B5EF4-FFF2-40B4-BE49-F238E27FC236}">
                <a16:creationId xmlns:a16="http://schemas.microsoft.com/office/drawing/2014/main" id="{6BEA46F2-2D1C-44DA-A15F-50D263272473}"/>
              </a:ext>
            </a:extLst>
          </p:cNvPr>
          <p:cNvSpPr/>
          <p:nvPr/>
        </p:nvSpPr>
        <p:spPr>
          <a:xfrm rot="18877775">
            <a:off x="8518779" y="2118653"/>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Picture 59">
            <a:extLst>
              <a:ext uri="{FF2B5EF4-FFF2-40B4-BE49-F238E27FC236}">
                <a16:creationId xmlns:a16="http://schemas.microsoft.com/office/drawing/2014/main" id="{55627714-A1BC-4AC3-A644-DB223FD25E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12" y="1757513"/>
            <a:ext cx="12186921" cy="3154710"/>
          </a:xfrm>
          <a:custGeom>
            <a:avLst/>
            <a:gdLst>
              <a:gd name="connsiteX0" fmla="*/ 0 w 12311270"/>
              <a:gd name="connsiteY0" fmla="*/ 0 h 4055165"/>
              <a:gd name="connsiteX1" fmla="*/ 12311270 w 12311270"/>
              <a:gd name="connsiteY1" fmla="*/ 0 h 4055165"/>
              <a:gd name="connsiteX2" fmla="*/ 12311270 w 12311270"/>
              <a:gd name="connsiteY2" fmla="*/ 4055165 h 4055165"/>
              <a:gd name="connsiteX3" fmla="*/ 0 w 12311270"/>
              <a:gd name="connsiteY3" fmla="*/ 4055165 h 4055165"/>
            </a:gdLst>
            <a:ahLst/>
            <a:cxnLst>
              <a:cxn ang="0">
                <a:pos x="connsiteX0" y="connsiteY0"/>
              </a:cxn>
              <a:cxn ang="0">
                <a:pos x="connsiteX1" y="connsiteY1"/>
              </a:cxn>
              <a:cxn ang="0">
                <a:pos x="connsiteX2" y="connsiteY2"/>
              </a:cxn>
              <a:cxn ang="0">
                <a:pos x="connsiteX3" y="connsiteY3"/>
              </a:cxn>
            </a:cxnLst>
            <a:rect l="l" t="t" r="r" b="b"/>
            <a:pathLst>
              <a:path w="12311270" h="4055165">
                <a:moveTo>
                  <a:pt x="0" y="0"/>
                </a:moveTo>
                <a:lnTo>
                  <a:pt x="12311270" y="0"/>
                </a:lnTo>
                <a:lnTo>
                  <a:pt x="12311270" y="4055165"/>
                </a:lnTo>
                <a:lnTo>
                  <a:pt x="0" y="4055165"/>
                </a:lnTo>
                <a:close/>
              </a:path>
            </a:pathLst>
          </a:custGeom>
        </p:spPr>
      </p:pic>
      <p:sp>
        <p:nvSpPr>
          <p:cNvPr id="61" name="Rectangle 60">
            <a:extLst>
              <a:ext uri="{FF2B5EF4-FFF2-40B4-BE49-F238E27FC236}">
                <a16:creationId xmlns:a16="http://schemas.microsoft.com/office/drawing/2014/main" id="{243C3BCA-6F23-4C57-82FE-9A17CDCA15CF}"/>
              </a:ext>
            </a:extLst>
          </p:cNvPr>
          <p:cNvSpPr/>
          <p:nvPr/>
        </p:nvSpPr>
        <p:spPr>
          <a:xfrm>
            <a:off x="-2086" y="1757513"/>
            <a:ext cx="12191519" cy="315471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63" name="Rectangle 62">
            <a:extLst>
              <a:ext uri="{FF2B5EF4-FFF2-40B4-BE49-F238E27FC236}">
                <a16:creationId xmlns:a16="http://schemas.microsoft.com/office/drawing/2014/main" id="{1FAD18D1-7C29-45D1-9D29-276245EF8BD7}"/>
              </a:ext>
            </a:extLst>
          </p:cNvPr>
          <p:cNvSpPr/>
          <p:nvPr/>
        </p:nvSpPr>
        <p:spPr>
          <a:xfrm rot="18877775">
            <a:off x="2127134" y="-1137240"/>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258D586F-AD4E-4D90-8534-4B265AFADE13}"/>
              </a:ext>
            </a:extLst>
          </p:cNvPr>
          <p:cNvSpPr txBox="1"/>
          <p:nvPr/>
        </p:nvSpPr>
        <p:spPr>
          <a:xfrm>
            <a:off x="3683614" y="161387"/>
            <a:ext cx="4820128" cy="762388"/>
          </a:xfrm>
          <a:prstGeom prst="rect">
            <a:avLst/>
          </a:prstGeom>
          <a:noFill/>
        </p:spPr>
        <p:txBody>
          <a:bodyPr wrap="square" rtlCol="0">
            <a:spAutoFit/>
          </a:bodyPr>
          <a:lstStyle/>
          <a:p>
            <a:r>
              <a:rPr lang="en-US" altLang="zh-CN" sz="4354" dirty="0">
                <a:solidFill>
                  <a:srgbClr val="3D1C05"/>
                </a:solidFill>
                <a:latin typeface="Arial Rounded MT Bold" panose="020F0704030504030204" pitchFamily="34" charset="0"/>
              </a:rPr>
              <a:t>Theme of Writing</a:t>
            </a:r>
            <a:endParaRPr lang="zh-CN" altLang="en-US" sz="4354" dirty="0">
              <a:solidFill>
                <a:srgbClr val="3D1C05"/>
              </a:solidFill>
              <a:latin typeface="Arial Rounded MT Bold" panose="020F0704030504030204" pitchFamily="34" charset="0"/>
            </a:endParaRPr>
          </a:p>
        </p:txBody>
      </p:sp>
      <p:sp>
        <p:nvSpPr>
          <p:cNvPr id="13" name="Flowchart: Terminator 12">
            <a:extLst>
              <a:ext uri="{FF2B5EF4-FFF2-40B4-BE49-F238E27FC236}">
                <a16:creationId xmlns:a16="http://schemas.microsoft.com/office/drawing/2014/main" id="{6D2F7958-B5AB-4614-90C4-8FD88E0E9E91}"/>
              </a:ext>
            </a:extLst>
          </p:cNvPr>
          <p:cNvSpPr>
            <a:spLocks/>
          </p:cNvSpPr>
          <p:nvPr/>
        </p:nvSpPr>
        <p:spPr>
          <a:xfrm>
            <a:off x="5443749" y="907914"/>
            <a:ext cx="1299857" cy="53660"/>
          </a:xfrm>
          <a:prstGeom prst="rect">
            <a:avLst/>
          </a:prstGeom>
          <a:solidFill>
            <a:schemeClr val="bg2">
              <a:lumMod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cxnSp>
        <p:nvCxnSpPr>
          <p:cNvPr id="16" name="Straight Connector 15">
            <a:extLst>
              <a:ext uri="{FF2B5EF4-FFF2-40B4-BE49-F238E27FC236}">
                <a16:creationId xmlns:a16="http://schemas.microsoft.com/office/drawing/2014/main" id="{FE50C5DF-DE3C-4ED9-AF67-D39CC00B2144}"/>
              </a:ext>
            </a:extLst>
          </p:cNvPr>
          <p:cNvCxnSpPr/>
          <p:nvPr/>
        </p:nvCxnSpPr>
        <p:spPr>
          <a:xfrm>
            <a:off x="2811392" y="2295143"/>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8674B9-260C-4D7C-A866-147120F868BF}"/>
              </a:ext>
            </a:extLst>
          </p:cNvPr>
          <p:cNvCxnSpPr/>
          <p:nvPr/>
        </p:nvCxnSpPr>
        <p:spPr>
          <a:xfrm>
            <a:off x="5982571" y="2272231"/>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61DD68-3321-48B7-AE27-FD0CCD2DADD7}"/>
              </a:ext>
            </a:extLst>
          </p:cNvPr>
          <p:cNvCxnSpPr/>
          <p:nvPr/>
        </p:nvCxnSpPr>
        <p:spPr>
          <a:xfrm>
            <a:off x="9056096" y="2272231"/>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31E478-42A6-47C1-A299-028A157C17E4}"/>
              </a:ext>
            </a:extLst>
          </p:cNvPr>
          <p:cNvCxnSpPr/>
          <p:nvPr/>
        </p:nvCxnSpPr>
        <p:spPr>
          <a:xfrm>
            <a:off x="12191766" y="2323118"/>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04F7D0-6798-4142-AD9F-2B62A1492344}"/>
              </a:ext>
            </a:extLst>
          </p:cNvPr>
          <p:cNvCxnSpPr/>
          <p:nvPr/>
        </p:nvCxnSpPr>
        <p:spPr>
          <a:xfrm>
            <a:off x="214" y="2323119"/>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1ECE002-849D-4D96-BC01-A62E211C3E19}"/>
              </a:ext>
            </a:extLst>
          </p:cNvPr>
          <p:cNvCxnSpPr/>
          <p:nvPr/>
        </p:nvCxnSpPr>
        <p:spPr>
          <a:xfrm>
            <a:off x="12191787" y="2323119"/>
            <a:ext cx="0" cy="2211763"/>
          </a:xfrm>
          <a:prstGeom prst="line">
            <a:avLst/>
          </a:prstGeom>
          <a:ln w="31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18AB514-BE65-4AA8-AB86-7537564F284E}"/>
              </a:ext>
            </a:extLst>
          </p:cNvPr>
          <p:cNvSpPr txBox="1"/>
          <p:nvPr/>
        </p:nvSpPr>
        <p:spPr>
          <a:xfrm>
            <a:off x="340827" y="2855469"/>
            <a:ext cx="1977942" cy="427361"/>
          </a:xfrm>
          <a:prstGeom prst="rect">
            <a:avLst/>
          </a:prstGeom>
          <a:noFill/>
        </p:spPr>
        <p:txBody>
          <a:bodyPr wrap="square" rtlCol="0">
            <a:spAutoFit/>
          </a:bodyPr>
          <a:lstStyle/>
          <a:p>
            <a:r>
              <a:rPr lang="en-US" altLang="zh-CN" sz="2177" b="1" dirty="0">
                <a:solidFill>
                  <a:schemeClr val="bg1"/>
                </a:solidFill>
                <a:latin typeface="Calibri" panose="020F0502020204030204" pitchFamily="34" charset="0"/>
                <a:cs typeface="Calibri" panose="020F0502020204030204" pitchFamily="34" charset="0"/>
              </a:rPr>
              <a:t>The Snowstorm</a:t>
            </a:r>
            <a:endParaRPr lang="zh-CN" altLang="en-US" sz="2177" b="1" dirty="0">
              <a:solidFill>
                <a:schemeClr val="bg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27BA00D6-23E1-48D5-997E-0AB886B114D4}"/>
              </a:ext>
            </a:extLst>
          </p:cNvPr>
          <p:cNvSpPr txBox="1"/>
          <p:nvPr/>
        </p:nvSpPr>
        <p:spPr>
          <a:xfrm>
            <a:off x="9919903" y="2834405"/>
            <a:ext cx="1675507" cy="427361"/>
          </a:xfrm>
          <a:prstGeom prst="rect">
            <a:avLst/>
          </a:prstGeom>
          <a:noFill/>
        </p:spPr>
        <p:txBody>
          <a:bodyPr wrap="square" rtlCol="0">
            <a:spAutoFit/>
          </a:bodyPr>
          <a:lstStyle/>
          <a:p>
            <a:r>
              <a:rPr lang="en-US" altLang="zh-CN" sz="2177" b="1" dirty="0">
                <a:solidFill>
                  <a:schemeClr val="bg1"/>
                </a:solidFill>
                <a:latin typeface="Calibri" panose="020F0502020204030204" pitchFamily="34" charset="0"/>
                <a:cs typeface="Calibri" panose="020F0502020204030204" pitchFamily="34" charset="0"/>
              </a:rPr>
              <a:t>Self-Reliance</a:t>
            </a:r>
            <a:endParaRPr lang="zh-CN" altLang="en-US" sz="2177" b="1" dirty="0">
              <a:solidFill>
                <a:schemeClr val="bg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3A319DC-CC16-4AB3-B706-1809D8C9A6CA}"/>
              </a:ext>
            </a:extLst>
          </p:cNvPr>
          <p:cNvSpPr txBox="1"/>
          <p:nvPr/>
        </p:nvSpPr>
        <p:spPr>
          <a:xfrm>
            <a:off x="6543497" y="2836877"/>
            <a:ext cx="1982683" cy="427361"/>
          </a:xfrm>
          <a:prstGeom prst="rect">
            <a:avLst/>
          </a:prstGeom>
          <a:noFill/>
        </p:spPr>
        <p:txBody>
          <a:bodyPr wrap="square" rtlCol="0">
            <a:spAutoFit/>
          </a:bodyPr>
          <a:lstStyle/>
          <a:p>
            <a:r>
              <a:rPr lang="en-US" altLang="zh-CN" sz="2177" b="1" dirty="0">
                <a:solidFill>
                  <a:schemeClr val="bg1"/>
                </a:solidFill>
                <a:latin typeface="Calibri" panose="020F0502020204030204" pitchFamily="34" charset="0"/>
                <a:cs typeface="Calibri" panose="020F0502020204030204" pitchFamily="34" charset="0"/>
              </a:rPr>
              <a:t>Concord Hymn</a:t>
            </a:r>
            <a:endParaRPr lang="zh-CN" altLang="en-US" sz="2177" b="1" dirty="0">
              <a:solidFill>
                <a:schemeClr val="bg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A1732E0-9E5B-4FED-BE46-E329D9CDC6C5}"/>
              </a:ext>
            </a:extLst>
          </p:cNvPr>
          <p:cNvSpPr txBox="1"/>
          <p:nvPr/>
        </p:nvSpPr>
        <p:spPr>
          <a:xfrm>
            <a:off x="3864693" y="2836877"/>
            <a:ext cx="1026736" cy="427361"/>
          </a:xfrm>
          <a:prstGeom prst="rect">
            <a:avLst/>
          </a:prstGeom>
          <a:noFill/>
        </p:spPr>
        <p:txBody>
          <a:bodyPr wrap="square" rtlCol="0">
            <a:spAutoFit/>
          </a:bodyPr>
          <a:lstStyle/>
          <a:p>
            <a:r>
              <a:rPr lang="en-US" altLang="zh-CN" sz="2177" b="1" dirty="0">
                <a:solidFill>
                  <a:schemeClr val="bg1"/>
                </a:solidFill>
                <a:latin typeface="Calibri" panose="020F0502020204030204" pitchFamily="34" charset="0"/>
                <a:cs typeface="Calibri" panose="020F0502020204030204" pitchFamily="34" charset="0"/>
              </a:rPr>
              <a:t>Nature</a:t>
            </a:r>
            <a:endParaRPr lang="zh-CN" altLang="en-US" sz="2177" b="1" dirty="0">
              <a:solidFill>
                <a:schemeClr val="bg1"/>
              </a:solidFill>
              <a:latin typeface="Calibri" panose="020F0502020204030204" pitchFamily="34" charset="0"/>
              <a:cs typeface="Calibri" panose="020F0502020204030204" pitchFamily="34" charset="0"/>
            </a:endParaRPr>
          </a:p>
        </p:txBody>
      </p:sp>
      <p:cxnSp>
        <p:nvCxnSpPr>
          <p:cNvPr id="31" name="Straight Connector 30">
            <a:extLst>
              <a:ext uri="{FF2B5EF4-FFF2-40B4-BE49-F238E27FC236}">
                <a16:creationId xmlns:a16="http://schemas.microsoft.com/office/drawing/2014/main" id="{2A5FDCDA-6986-4AD7-AABF-F70802F3D1AA}"/>
              </a:ext>
            </a:extLst>
          </p:cNvPr>
          <p:cNvCxnSpPr>
            <a:cxnSpLocks/>
          </p:cNvCxnSpPr>
          <p:nvPr/>
        </p:nvCxnSpPr>
        <p:spPr>
          <a:xfrm flipH="1">
            <a:off x="340827" y="3448966"/>
            <a:ext cx="2075485"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6A833D-7872-4791-A62A-1184CCCCDBCD}"/>
              </a:ext>
            </a:extLst>
          </p:cNvPr>
          <p:cNvCxnSpPr>
            <a:cxnSpLocks/>
          </p:cNvCxnSpPr>
          <p:nvPr/>
        </p:nvCxnSpPr>
        <p:spPr>
          <a:xfrm flipH="1">
            <a:off x="9662562" y="3448966"/>
            <a:ext cx="2248084"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319F53-98E6-4918-98EE-41FEBE9B00D5}"/>
              </a:ext>
            </a:extLst>
          </p:cNvPr>
          <p:cNvCxnSpPr>
            <a:cxnSpLocks/>
          </p:cNvCxnSpPr>
          <p:nvPr/>
        </p:nvCxnSpPr>
        <p:spPr>
          <a:xfrm flipH="1">
            <a:off x="6523239" y="3448966"/>
            <a:ext cx="2202778"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5AD61D-CABF-4C33-BBD7-B8F9A466A3D1}"/>
              </a:ext>
            </a:extLst>
          </p:cNvPr>
          <p:cNvCxnSpPr>
            <a:cxnSpLocks/>
          </p:cNvCxnSpPr>
          <p:nvPr/>
        </p:nvCxnSpPr>
        <p:spPr>
          <a:xfrm flipH="1">
            <a:off x="3411473" y="3448966"/>
            <a:ext cx="1974984"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3DBDBED-56F0-4D01-9B59-D6201BA3CF3C}"/>
              </a:ext>
            </a:extLst>
          </p:cNvPr>
          <p:cNvSpPr txBox="1"/>
          <p:nvPr/>
        </p:nvSpPr>
        <p:spPr>
          <a:xfrm>
            <a:off x="1100386" y="5204560"/>
            <a:ext cx="10217882" cy="1585049"/>
          </a:xfrm>
          <a:prstGeom prst="rect">
            <a:avLst/>
          </a:prstGeom>
          <a:noFill/>
        </p:spPr>
        <p:txBody>
          <a:bodyPr wrap="square" rtlCol="0">
            <a:spAutoFit/>
          </a:bodyPr>
          <a:lstStyle/>
          <a:p>
            <a:r>
              <a:rPr lang="en-US" altLang="zh-CN" sz="1600" b="1" dirty="0">
                <a:solidFill>
                  <a:srgbClr val="3D1C05"/>
                </a:solidFill>
                <a:latin typeface="Bahnschrift Light" panose="020B0502040204020203" pitchFamily="34" charset="0"/>
              </a:rPr>
              <a:t>In the essay “Self-Reliance”, </a:t>
            </a:r>
            <a:r>
              <a:rPr lang="en-US" altLang="zh-CN" sz="1600" dirty="0">
                <a:solidFill>
                  <a:srgbClr val="3D1C05"/>
                </a:solidFill>
                <a:latin typeface="Bahnschrift Light" panose="020B0502040204020203" pitchFamily="34" charset="0"/>
              </a:rPr>
              <a:t>it is not about taking care of externals of life. What Ralph waldo Emerson wants the readers to know is that the essay is about the “State of one’s soul”. Emerson strongly advocates for trusting one’s inner promptings.</a:t>
            </a:r>
            <a:endParaRPr lang="en-US" altLang="zh-CN" sz="1200" dirty="0">
              <a:solidFill>
                <a:srgbClr val="3D1C05"/>
              </a:solidFill>
              <a:latin typeface="Bahnschrift Light" panose="020B0502040204020203" pitchFamily="34" charset="0"/>
            </a:endParaRPr>
          </a:p>
          <a:p>
            <a:r>
              <a:rPr lang="en-US" altLang="zh-CN" sz="1600" dirty="0">
                <a:solidFill>
                  <a:srgbClr val="3D1C05"/>
                </a:solidFill>
                <a:latin typeface="Bahnschrift Light" panose="020B0502040204020203" pitchFamily="34" charset="0"/>
              </a:rPr>
              <a:t>The lucid amount that Emerson states that a human should be a nonconformist as he embarks on life</a:t>
            </a:r>
            <a:r>
              <a:rPr lang="en-US" altLang="zh-CN" sz="2400" dirty="0">
                <a:solidFill>
                  <a:srgbClr val="3D1C05"/>
                </a:solidFill>
              </a:rPr>
              <a:t>.</a:t>
            </a:r>
          </a:p>
          <a:p>
            <a:br>
              <a:rPr lang="en-US" altLang="zh-CN" sz="1400" dirty="0"/>
            </a:br>
            <a:endParaRPr lang="zh-CN" altLang="en-US" sz="1100" dirty="0">
              <a:solidFill>
                <a:schemeClr val="bg1">
                  <a:lumMod val="85000"/>
                </a:schemeClr>
              </a:solidFill>
              <a:latin typeface="Bahnschrift Light" panose="020B0502040204020203" pitchFamily="34" charset="0"/>
            </a:endParaRPr>
          </a:p>
        </p:txBody>
      </p:sp>
      <p:sp>
        <p:nvSpPr>
          <p:cNvPr id="48" name="TextBox 47">
            <a:extLst>
              <a:ext uri="{FF2B5EF4-FFF2-40B4-BE49-F238E27FC236}">
                <a16:creationId xmlns:a16="http://schemas.microsoft.com/office/drawing/2014/main" id="{71CC2AAE-EE11-43F7-8DB5-DE0588D8F055}"/>
              </a:ext>
            </a:extLst>
          </p:cNvPr>
          <p:cNvSpPr txBox="1"/>
          <p:nvPr/>
        </p:nvSpPr>
        <p:spPr>
          <a:xfrm>
            <a:off x="277735" y="3721337"/>
            <a:ext cx="2276752" cy="646331"/>
          </a:xfrm>
          <a:prstGeom prst="rect">
            <a:avLst/>
          </a:prstGeom>
          <a:noFill/>
        </p:spPr>
        <p:txBody>
          <a:bodyPr wrap="square" rtlCol="0">
            <a:spAutoFit/>
          </a:bodyPr>
          <a:lstStyle/>
          <a:p>
            <a:r>
              <a:rPr lang="en-US" altLang="zh-CN" sz="1200" dirty="0">
                <a:solidFill>
                  <a:schemeClr val="bg1">
                    <a:lumMod val="95000"/>
                  </a:schemeClr>
                </a:solidFill>
                <a:latin typeface="Bahnschrift SemiLight" panose="020B0502040204020203" pitchFamily="34" charset="0"/>
              </a:rPr>
              <a:t>Emerson loves to write about nature and its beauty, and The Snowstorm is no exception….</a:t>
            </a:r>
            <a:endParaRPr lang="zh-CN" altLang="en-US" sz="1100" dirty="0">
              <a:solidFill>
                <a:schemeClr val="bg1">
                  <a:lumMod val="95000"/>
                </a:schemeClr>
              </a:solidFill>
              <a:latin typeface="Bahnschrift SemiLight" panose="020B0502040204020203" pitchFamily="34" charset="0"/>
            </a:endParaRPr>
          </a:p>
        </p:txBody>
      </p:sp>
      <p:sp>
        <p:nvSpPr>
          <p:cNvPr id="50" name="TextBox 49">
            <a:extLst>
              <a:ext uri="{FF2B5EF4-FFF2-40B4-BE49-F238E27FC236}">
                <a16:creationId xmlns:a16="http://schemas.microsoft.com/office/drawing/2014/main" id="{7BFAE841-3CCE-421D-BC0D-066DF25529B2}"/>
              </a:ext>
            </a:extLst>
          </p:cNvPr>
          <p:cNvSpPr txBox="1"/>
          <p:nvPr/>
        </p:nvSpPr>
        <p:spPr>
          <a:xfrm>
            <a:off x="9622225" y="3738830"/>
            <a:ext cx="2248081" cy="646331"/>
          </a:xfrm>
          <a:prstGeom prst="rect">
            <a:avLst/>
          </a:prstGeom>
          <a:noFill/>
        </p:spPr>
        <p:txBody>
          <a:bodyPr wrap="square" rtlCol="0">
            <a:spAutoFit/>
          </a:bodyPr>
          <a:lstStyle>
            <a:defPPr>
              <a:defRPr lang="zh-CN"/>
            </a:defPPr>
            <a:lvl1pPr>
              <a:defRPr sz="1200">
                <a:solidFill>
                  <a:schemeClr val="bg1">
                    <a:lumMod val="95000"/>
                  </a:schemeClr>
                </a:solidFill>
                <a:latin typeface="Bahnschrift SemiLight" panose="020B0502040204020203" pitchFamily="34" charset="0"/>
              </a:defRPr>
            </a:lvl1pPr>
          </a:lstStyle>
          <a:p>
            <a:r>
              <a:rPr lang="en-US" altLang="zh-CN" dirty="0"/>
              <a:t>Self-reliance on one's own powers and resources rather than those of others….</a:t>
            </a:r>
            <a:endParaRPr lang="zh-CN" altLang="en-US" dirty="0"/>
          </a:p>
        </p:txBody>
      </p:sp>
      <p:sp>
        <p:nvSpPr>
          <p:cNvPr id="51" name="TextBox 50">
            <a:extLst>
              <a:ext uri="{FF2B5EF4-FFF2-40B4-BE49-F238E27FC236}">
                <a16:creationId xmlns:a16="http://schemas.microsoft.com/office/drawing/2014/main" id="{047EE8F7-AA8E-4B58-97AB-43CE86510379}"/>
              </a:ext>
            </a:extLst>
          </p:cNvPr>
          <p:cNvSpPr txBox="1"/>
          <p:nvPr/>
        </p:nvSpPr>
        <p:spPr>
          <a:xfrm>
            <a:off x="6456574" y="3751465"/>
            <a:ext cx="2476641" cy="461665"/>
          </a:xfrm>
          <a:prstGeom prst="rect">
            <a:avLst/>
          </a:prstGeom>
          <a:noFill/>
        </p:spPr>
        <p:txBody>
          <a:bodyPr wrap="square" rtlCol="0">
            <a:spAutoFit/>
          </a:bodyPr>
          <a:lstStyle>
            <a:defPPr>
              <a:defRPr lang="zh-CN"/>
            </a:defPPr>
            <a:lvl1pPr>
              <a:defRPr sz="1200">
                <a:solidFill>
                  <a:schemeClr val="bg1">
                    <a:lumMod val="95000"/>
                  </a:schemeClr>
                </a:solidFill>
                <a:latin typeface="Bahnschrift SemiLight" panose="020B0502040204020203" pitchFamily="34" charset="0"/>
              </a:defRPr>
            </a:lvl1pPr>
          </a:lstStyle>
          <a:p>
            <a:r>
              <a:rPr lang="en-US" altLang="zh-CN" dirty="0"/>
              <a:t>This is undeniably one of Emerson’s more famous works. …</a:t>
            </a:r>
            <a:endParaRPr lang="zh-CN" altLang="en-US" dirty="0"/>
          </a:p>
        </p:txBody>
      </p:sp>
      <p:sp>
        <p:nvSpPr>
          <p:cNvPr id="52" name="TextBox 51">
            <a:extLst>
              <a:ext uri="{FF2B5EF4-FFF2-40B4-BE49-F238E27FC236}">
                <a16:creationId xmlns:a16="http://schemas.microsoft.com/office/drawing/2014/main" id="{7F6BEC4F-D0F9-4A7E-B184-01E5A06203EA}"/>
              </a:ext>
            </a:extLst>
          </p:cNvPr>
          <p:cNvSpPr txBox="1"/>
          <p:nvPr/>
        </p:nvSpPr>
        <p:spPr>
          <a:xfrm>
            <a:off x="3433523" y="3738830"/>
            <a:ext cx="2093253" cy="646331"/>
          </a:xfrm>
          <a:prstGeom prst="rect">
            <a:avLst/>
          </a:prstGeom>
          <a:noFill/>
        </p:spPr>
        <p:txBody>
          <a:bodyPr wrap="square" rtlCol="0">
            <a:spAutoFit/>
          </a:bodyPr>
          <a:lstStyle>
            <a:defPPr>
              <a:defRPr lang="zh-CN"/>
            </a:defPPr>
            <a:lvl1pPr>
              <a:defRPr sz="1200">
                <a:solidFill>
                  <a:schemeClr val="bg1">
                    <a:lumMod val="95000"/>
                  </a:schemeClr>
                </a:solidFill>
                <a:latin typeface="Bahnschrift SemiLight" panose="020B0502040204020203" pitchFamily="34" charset="0"/>
              </a:defRPr>
            </a:lvl1pPr>
          </a:lstStyle>
          <a:p>
            <a:r>
              <a:rPr lang="en-US" altLang="zh-CN" dirty="0"/>
              <a:t>In Emerson’s perspective, the society is the limitation of the individuals….</a:t>
            </a:r>
            <a:endParaRPr lang="zh-CN" altLang="en-US" dirty="0"/>
          </a:p>
        </p:txBody>
      </p:sp>
      <p:sp>
        <p:nvSpPr>
          <p:cNvPr id="43" name="TextBox 42">
            <a:extLst>
              <a:ext uri="{FF2B5EF4-FFF2-40B4-BE49-F238E27FC236}">
                <a16:creationId xmlns:a16="http://schemas.microsoft.com/office/drawing/2014/main" id="{8F0BF946-EB8E-4EAD-9608-6A05D0BC8B25}"/>
              </a:ext>
            </a:extLst>
          </p:cNvPr>
          <p:cNvSpPr txBox="1"/>
          <p:nvPr/>
        </p:nvSpPr>
        <p:spPr>
          <a:xfrm>
            <a:off x="5006192" y="950661"/>
            <a:ext cx="2238811" cy="297004"/>
          </a:xfrm>
          <a:prstGeom prst="rect">
            <a:avLst/>
          </a:prstGeom>
          <a:noFill/>
        </p:spPr>
        <p:txBody>
          <a:bodyPr wrap="square" rtlCol="0">
            <a:spAutoFit/>
          </a:bodyPr>
          <a:lstStyle/>
          <a:p>
            <a:r>
              <a:rPr lang="en-US" altLang="zh-CN" sz="1330" spc="300" dirty="0">
                <a:solidFill>
                  <a:srgbClr val="3D1C05"/>
                </a:solidFill>
                <a:latin typeface="Bahnschrift Light" panose="020B0502040204020203" pitchFamily="34" charset="0"/>
                <a:cs typeface="Mongolian Baiti" panose="03000500000000000000" pitchFamily="66" charset="0"/>
              </a:rPr>
              <a:t>Presented By </a:t>
            </a:r>
            <a:r>
              <a:rPr lang="en-US" altLang="zh-CN" sz="1330" b="1" spc="300" dirty="0">
                <a:solidFill>
                  <a:srgbClr val="3D1C05"/>
                </a:solidFill>
                <a:latin typeface="Bahnschrift Light" panose="020B0502040204020203" pitchFamily="34" charset="0"/>
                <a:cs typeface="Mongolian Baiti" panose="03000500000000000000" pitchFamily="66" charset="0"/>
              </a:rPr>
              <a:t>Zion</a:t>
            </a:r>
            <a:endParaRPr lang="zh-CN" altLang="en-US" sz="1330" b="1" spc="300" dirty="0">
              <a:solidFill>
                <a:srgbClr val="3D1C05"/>
              </a:solidFill>
              <a:latin typeface="Bahnschrift Light" panose="020B0502040204020203" pitchFamily="34" charset="0"/>
              <a:cs typeface="Mongolian Baiti" panose="03000500000000000000" pitchFamily="66" charset="0"/>
            </a:endParaRPr>
          </a:p>
        </p:txBody>
      </p:sp>
      <p:sp>
        <p:nvSpPr>
          <p:cNvPr id="41" name="Rectangle 40">
            <a:extLst>
              <a:ext uri="{FF2B5EF4-FFF2-40B4-BE49-F238E27FC236}">
                <a16:creationId xmlns:a16="http://schemas.microsoft.com/office/drawing/2014/main" id="{10B3F9F2-CFB3-4D05-8525-0A032D6F1B7D}"/>
              </a:ext>
            </a:extLst>
          </p:cNvPr>
          <p:cNvSpPr/>
          <p:nvPr/>
        </p:nvSpPr>
        <p:spPr>
          <a:xfrm>
            <a:off x="1038216" y="2185265"/>
            <a:ext cx="596449" cy="596449"/>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08DD9C-575F-4395-A602-2CAD36FE2F33}"/>
              </a:ext>
            </a:extLst>
          </p:cNvPr>
          <p:cNvSpPr/>
          <p:nvPr/>
        </p:nvSpPr>
        <p:spPr>
          <a:xfrm>
            <a:off x="4079836" y="2167111"/>
            <a:ext cx="596449" cy="596449"/>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DC654A-E518-4384-8C2B-08390BEF828D}"/>
              </a:ext>
            </a:extLst>
          </p:cNvPr>
          <p:cNvSpPr/>
          <p:nvPr/>
        </p:nvSpPr>
        <p:spPr>
          <a:xfrm>
            <a:off x="7186680" y="2203272"/>
            <a:ext cx="596449" cy="596449"/>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23E0F4E-5F5C-44A9-95F3-EE9A7B42BDC1}"/>
              </a:ext>
            </a:extLst>
          </p:cNvPr>
          <p:cNvSpPr/>
          <p:nvPr/>
        </p:nvSpPr>
        <p:spPr>
          <a:xfrm>
            <a:off x="10445933" y="2196309"/>
            <a:ext cx="596449" cy="596449"/>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2E0C7AB-D485-4055-BFA7-BD46187BD41D}"/>
              </a:ext>
            </a:extLst>
          </p:cNvPr>
          <p:cNvSpPr/>
          <p:nvPr/>
        </p:nvSpPr>
        <p:spPr>
          <a:xfrm rot="18877775">
            <a:off x="617426" y="4087082"/>
            <a:ext cx="45719" cy="4197626"/>
          </a:xfrm>
          <a:prstGeom prst="rect">
            <a:avLst/>
          </a:prstGeom>
          <a:gradFill flip="none" rotWithShape="1">
            <a:gsLst>
              <a:gs pos="0">
                <a:srgbClr val="ED4749"/>
              </a:gs>
              <a:gs pos="100000">
                <a:srgbClr val="F3B57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360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anim calcmode="lin" valueType="num">
                                      <p:cBhvr>
                                        <p:cTn id="12" dur="250" fill="hold"/>
                                        <p:tgtEl>
                                          <p:spTgt spid="67"/>
                                        </p:tgtEl>
                                        <p:attrNameLst>
                                          <p:attrName>ppt_x</p:attrName>
                                        </p:attrNameLst>
                                      </p:cBhvr>
                                      <p:tavLst>
                                        <p:tav tm="0">
                                          <p:val>
                                            <p:strVal val="#ppt_x"/>
                                          </p:val>
                                        </p:tav>
                                        <p:tav tm="100000">
                                          <p:val>
                                            <p:strVal val="#ppt_x"/>
                                          </p:val>
                                        </p:tav>
                                      </p:tavLst>
                                    </p:anim>
                                    <p:anim calcmode="lin" valueType="num">
                                      <p:cBhvr>
                                        <p:cTn id="13" dur="250" fill="hold"/>
                                        <p:tgtEl>
                                          <p:spTgt spid="6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anim calcmode="lin" valueType="num">
                                      <p:cBhvr>
                                        <p:cTn id="18" dur="250" fill="hold"/>
                                        <p:tgtEl>
                                          <p:spTgt spid="63"/>
                                        </p:tgtEl>
                                        <p:attrNameLst>
                                          <p:attrName>ppt_x</p:attrName>
                                        </p:attrNameLst>
                                      </p:cBhvr>
                                      <p:tavLst>
                                        <p:tav tm="0">
                                          <p:val>
                                            <p:strVal val="#ppt_x"/>
                                          </p:val>
                                        </p:tav>
                                        <p:tav tm="100000">
                                          <p:val>
                                            <p:strVal val="#ppt_x"/>
                                          </p:val>
                                        </p:tav>
                                      </p:tavLst>
                                    </p:anim>
                                    <p:anim calcmode="lin" valueType="num">
                                      <p:cBhvr>
                                        <p:cTn id="19" dur="250" fill="hold"/>
                                        <p:tgtEl>
                                          <p:spTgt spid="6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anim calcmode="lin" valueType="num">
                                      <p:cBhvr>
                                        <p:cTn id="24" dur="250" fill="hold"/>
                                        <p:tgtEl>
                                          <p:spTgt spid="65"/>
                                        </p:tgtEl>
                                        <p:attrNameLst>
                                          <p:attrName>ppt_x</p:attrName>
                                        </p:attrNameLst>
                                      </p:cBhvr>
                                      <p:tavLst>
                                        <p:tav tm="0">
                                          <p:val>
                                            <p:strVal val="#ppt_x"/>
                                          </p:val>
                                        </p:tav>
                                        <p:tav tm="100000">
                                          <p:val>
                                            <p:strVal val="#ppt_x"/>
                                          </p:val>
                                        </p:tav>
                                      </p:tavLst>
                                    </p:anim>
                                    <p:anim calcmode="lin" valueType="num">
                                      <p:cBhvr>
                                        <p:cTn id="25" dur="250" fill="hold"/>
                                        <p:tgtEl>
                                          <p:spTgt spid="65"/>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22" presetClass="entr" presetSubtype="1"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up)">
                                      <p:cBhvr>
                                        <p:cTn id="29" dur="250"/>
                                        <p:tgtEl>
                                          <p:spTgt spid="66"/>
                                        </p:tgtEl>
                                      </p:cBhvr>
                                    </p:animEffect>
                                  </p:childTnLst>
                                </p:cTn>
                              </p:par>
                            </p:childTnLst>
                          </p:cTn>
                        </p:par>
                        <p:par>
                          <p:cTn id="30" fill="hold">
                            <p:stCondLst>
                              <p:cond delay="1500"/>
                            </p:stCondLst>
                            <p:childTnLst>
                              <p:par>
                                <p:cTn id="31" presetID="42" presetClass="entr" presetSubtype="0"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250"/>
                                        <p:tgtEl>
                                          <p:spTgt spid="64"/>
                                        </p:tgtEl>
                                      </p:cBhvr>
                                    </p:animEffect>
                                    <p:anim calcmode="lin" valueType="num">
                                      <p:cBhvr>
                                        <p:cTn id="34" dur="250" fill="hold"/>
                                        <p:tgtEl>
                                          <p:spTgt spid="64"/>
                                        </p:tgtEl>
                                        <p:attrNameLst>
                                          <p:attrName>ppt_x</p:attrName>
                                        </p:attrNameLst>
                                      </p:cBhvr>
                                      <p:tavLst>
                                        <p:tav tm="0">
                                          <p:val>
                                            <p:strVal val="#ppt_x"/>
                                          </p:val>
                                        </p:tav>
                                        <p:tav tm="100000">
                                          <p:val>
                                            <p:strVal val="#ppt_x"/>
                                          </p:val>
                                        </p:tav>
                                      </p:tavLst>
                                    </p:anim>
                                    <p:anim calcmode="lin" valueType="num">
                                      <p:cBhvr>
                                        <p:cTn id="35" dur="250" fill="hold"/>
                                        <p:tgtEl>
                                          <p:spTgt spid="64"/>
                                        </p:tgtEl>
                                        <p:attrNameLst>
                                          <p:attrName>ppt_y</p:attrName>
                                        </p:attrNameLst>
                                      </p:cBhvr>
                                      <p:tavLst>
                                        <p:tav tm="0">
                                          <p:val>
                                            <p:strVal val="#ppt_y+.1"/>
                                          </p:val>
                                        </p:tav>
                                        <p:tav tm="100000">
                                          <p:val>
                                            <p:strVal val="#ppt_y"/>
                                          </p:val>
                                        </p:tav>
                                      </p:tavLst>
                                    </p:anim>
                                  </p:childTnLst>
                                </p:cTn>
                              </p:par>
                            </p:childTnLst>
                          </p:cTn>
                        </p:par>
                        <p:par>
                          <p:cTn id="36" fill="hold">
                            <p:stCondLst>
                              <p:cond delay="175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par>
                          <p:cTn id="43" fill="hold">
                            <p:stCondLst>
                              <p:cond delay="225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2750"/>
                            </p:stCondLst>
                            <p:childTnLst>
                              <p:par>
                                <p:cTn id="48" presetID="31"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 calcmode="lin" valueType="num">
                                      <p:cBhvr>
                                        <p:cTn id="52" dur="500" fill="hold"/>
                                        <p:tgtEl>
                                          <p:spTgt spid="41"/>
                                        </p:tgtEl>
                                        <p:attrNameLst>
                                          <p:attrName>style.rotation</p:attrName>
                                        </p:attrNameLst>
                                      </p:cBhvr>
                                      <p:tavLst>
                                        <p:tav tm="0">
                                          <p:val>
                                            <p:fltVal val="90"/>
                                          </p:val>
                                        </p:tav>
                                        <p:tav tm="100000">
                                          <p:val>
                                            <p:fltVal val="0"/>
                                          </p:val>
                                        </p:tav>
                                      </p:tavLst>
                                    </p:anim>
                                    <p:animEffect transition="in" filter="fade">
                                      <p:cBhvr>
                                        <p:cTn id="53" dur="500"/>
                                        <p:tgtEl>
                                          <p:spTgt spid="41"/>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 calcmode="lin" valueType="num">
                                      <p:cBhvr>
                                        <p:cTn id="58" dur="500" fill="hold"/>
                                        <p:tgtEl>
                                          <p:spTgt spid="42"/>
                                        </p:tgtEl>
                                        <p:attrNameLst>
                                          <p:attrName>style.rotation</p:attrName>
                                        </p:attrNameLst>
                                      </p:cBhvr>
                                      <p:tavLst>
                                        <p:tav tm="0">
                                          <p:val>
                                            <p:fltVal val="90"/>
                                          </p:val>
                                        </p:tav>
                                        <p:tav tm="100000">
                                          <p:val>
                                            <p:fltVal val="0"/>
                                          </p:val>
                                        </p:tav>
                                      </p:tavLst>
                                    </p:anim>
                                    <p:animEffect transition="in" filter="fade">
                                      <p:cBhvr>
                                        <p:cTn id="59" dur="500"/>
                                        <p:tgtEl>
                                          <p:spTgt spid="42"/>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p:cTn id="62" dur="500" fill="hold"/>
                                        <p:tgtEl>
                                          <p:spTgt spid="44"/>
                                        </p:tgtEl>
                                        <p:attrNameLst>
                                          <p:attrName>ppt_w</p:attrName>
                                        </p:attrNameLst>
                                      </p:cBhvr>
                                      <p:tavLst>
                                        <p:tav tm="0">
                                          <p:val>
                                            <p:fltVal val="0"/>
                                          </p:val>
                                        </p:tav>
                                        <p:tav tm="100000">
                                          <p:val>
                                            <p:strVal val="#ppt_w"/>
                                          </p:val>
                                        </p:tav>
                                      </p:tavLst>
                                    </p:anim>
                                    <p:anim calcmode="lin" valueType="num">
                                      <p:cBhvr>
                                        <p:cTn id="63" dur="500" fill="hold"/>
                                        <p:tgtEl>
                                          <p:spTgt spid="44"/>
                                        </p:tgtEl>
                                        <p:attrNameLst>
                                          <p:attrName>ppt_h</p:attrName>
                                        </p:attrNameLst>
                                      </p:cBhvr>
                                      <p:tavLst>
                                        <p:tav tm="0">
                                          <p:val>
                                            <p:fltVal val="0"/>
                                          </p:val>
                                        </p:tav>
                                        <p:tav tm="100000">
                                          <p:val>
                                            <p:strVal val="#ppt_h"/>
                                          </p:val>
                                        </p:tav>
                                      </p:tavLst>
                                    </p:anim>
                                    <p:anim calcmode="lin" valueType="num">
                                      <p:cBhvr>
                                        <p:cTn id="64" dur="500" fill="hold"/>
                                        <p:tgtEl>
                                          <p:spTgt spid="44"/>
                                        </p:tgtEl>
                                        <p:attrNameLst>
                                          <p:attrName>style.rotation</p:attrName>
                                        </p:attrNameLst>
                                      </p:cBhvr>
                                      <p:tavLst>
                                        <p:tav tm="0">
                                          <p:val>
                                            <p:fltVal val="90"/>
                                          </p:val>
                                        </p:tav>
                                        <p:tav tm="100000">
                                          <p:val>
                                            <p:fltVal val="0"/>
                                          </p:val>
                                        </p:tav>
                                      </p:tavLst>
                                    </p:anim>
                                    <p:animEffect transition="in" filter="fade">
                                      <p:cBhvr>
                                        <p:cTn id="65" dur="500"/>
                                        <p:tgtEl>
                                          <p:spTgt spid="44"/>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p:cTn id="68" dur="500" fill="hold"/>
                                        <p:tgtEl>
                                          <p:spTgt spid="45"/>
                                        </p:tgtEl>
                                        <p:attrNameLst>
                                          <p:attrName>ppt_w</p:attrName>
                                        </p:attrNameLst>
                                      </p:cBhvr>
                                      <p:tavLst>
                                        <p:tav tm="0">
                                          <p:val>
                                            <p:fltVal val="0"/>
                                          </p:val>
                                        </p:tav>
                                        <p:tav tm="100000">
                                          <p:val>
                                            <p:strVal val="#ppt_w"/>
                                          </p:val>
                                        </p:tav>
                                      </p:tavLst>
                                    </p:anim>
                                    <p:anim calcmode="lin" valueType="num">
                                      <p:cBhvr>
                                        <p:cTn id="69" dur="500" fill="hold"/>
                                        <p:tgtEl>
                                          <p:spTgt spid="45"/>
                                        </p:tgtEl>
                                        <p:attrNameLst>
                                          <p:attrName>ppt_h</p:attrName>
                                        </p:attrNameLst>
                                      </p:cBhvr>
                                      <p:tavLst>
                                        <p:tav tm="0">
                                          <p:val>
                                            <p:fltVal val="0"/>
                                          </p:val>
                                        </p:tav>
                                        <p:tav tm="100000">
                                          <p:val>
                                            <p:strVal val="#ppt_h"/>
                                          </p:val>
                                        </p:tav>
                                      </p:tavLst>
                                    </p:anim>
                                    <p:anim calcmode="lin" valueType="num">
                                      <p:cBhvr>
                                        <p:cTn id="70" dur="500" fill="hold"/>
                                        <p:tgtEl>
                                          <p:spTgt spid="45"/>
                                        </p:tgtEl>
                                        <p:attrNameLst>
                                          <p:attrName>style.rotation</p:attrName>
                                        </p:attrNameLst>
                                      </p:cBhvr>
                                      <p:tavLst>
                                        <p:tav tm="0">
                                          <p:val>
                                            <p:fltVal val="90"/>
                                          </p:val>
                                        </p:tav>
                                        <p:tav tm="100000">
                                          <p:val>
                                            <p:fltVal val="0"/>
                                          </p:val>
                                        </p:tav>
                                      </p:tavLst>
                                    </p:anim>
                                    <p:animEffect transition="in" filter="fade">
                                      <p:cBhvr>
                                        <p:cTn id="71" dur="500"/>
                                        <p:tgtEl>
                                          <p:spTgt spid="45"/>
                                        </p:tgtEl>
                                      </p:cBhvr>
                                    </p:animEffect>
                                  </p:childTnLst>
                                </p:cTn>
                              </p:par>
                            </p:childTnLst>
                          </p:cTn>
                        </p:par>
                        <p:par>
                          <p:cTn id="72" fill="hold">
                            <p:stCondLst>
                              <p:cond delay="325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26"/>
                                        </p:tgtEl>
                                        <p:attrNameLst>
                                          <p:attrName>style.visibility</p:attrName>
                                        </p:attrNameLst>
                                      </p:cBhvr>
                                      <p:to>
                                        <p:strVal val="visible"/>
                                      </p:to>
                                    </p:set>
                                    <p:anim calcmode="lin" valueType="num">
                                      <p:cBhvr>
                                        <p:cTn id="75" dur="25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76" dur="250" fill="hold"/>
                                        <p:tgtEl>
                                          <p:spTgt spid="26"/>
                                        </p:tgtEl>
                                        <p:attrNameLst>
                                          <p:attrName>ppt_y</p:attrName>
                                        </p:attrNameLst>
                                      </p:cBhvr>
                                      <p:tavLst>
                                        <p:tav tm="0">
                                          <p:val>
                                            <p:strVal val="#ppt_y"/>
                                          </p:val>
                                        </p:tav>
                                        <p:tav tm="100000">
                                          <p:val>
                                            <p:strVal val="#ppt_y"/>
                                          </p:val>
                                        </p:tav>
                                      </p:tavLst>
                                    </p:anim>
                                    <p:anim calcmode="lin" valueType="num">
                                      <p:cBhvr>
                                        <p:cTn id="77" dur="25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78" dur="25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79" dur="250" tmFilter="0,0; .5, 1; 1, 1"/>
                                        <p:tgtEl>
                                          <p:spTgt spid="26"/>
                                        </p:tgtEl>
                                      </p:cBhvr>
                                    </p:animEffect>
                                  </p:childTnLst>
                                </p:cTn>
                              </p:par>
                              <p:par>
                                <p:cTn id="80" presetID="41" presetClass="entr" presetSubtype="0" fill="hold" grpId="0" nodeType="with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 calcmode="lin" valueType="num">
                                      <p:cBhvr>
                                        <p:cTn id="82" dur="25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83" dur="250" fill="hold"/>
                                        <p:tgtEl>
                                          <p:spTgt spid="30"/>
                                        </p:tgtEl>
                                        <p:attrNameLst>
                                          <p:attrName>ppt_y</p:attrName>
                                        </p:attrNameLst>
                                      </p:cBhvr>
                                      <p:tavLst>
                                        <p:tav tm="0">
                                          <p:val>
                                            <p:strVal val="#ppt_y"/>
                                          </p:val>
                                        </p:tav>
                                        <p:tav tm="100000">
                                          <p:val>
                                            <p:strVal val="#ppt_y"/>
                                          </p:val>
                                        </p:tav>
                                      </p:tavLst>
                                    </p:anim>
                                    <p:anim calcmode="lin" valueType="num">
                                      <p:cBhvr>
                                        <p:cTn id="84" dur="25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85" dur="25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86" dur="250" tmFilter="0,0; .5, 1; 1, 1"/>
                                        <p:tgtEl>
                                          <p:spTgt spid="30"/>
                                        </p:tgtEl>
                                      </p:cBhvr>
                                    </p:animEffect>
                                  </p:childTnLst>
                                </p:cTn>
                              </p:par>
                              <p:par>
                                <p:cTn id="87" presetID="41" presetClass="entr" presetSubtype="0" fill="hold" grpId="0" nodeType="withEffect">
                                  <p:stCondLst>
                                    <p:cond delay="0"/>
                                  </p:stCondLst>
                                  <p:iterate type="lt">
                                    <p:tmPct val="1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25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29"/>
                                        </p:tgtEl>
                                        <p:attrNameLst>
                                          <p:attrName>ppt_y</p:attrName>
                                        </p:attrNameLst>
                                      </p:cBhvr>
                                      <p:tavLst>
                                        <p:tav tm="0">
                                          <p:val>
                                            <p:strVal val="#ppt_y"/>
                                          </p:val>
                                        </p:tav>
                                        <p:tav tm="100000">
                                          <p:val>
                                            <p:strVal val="#ppt_y"/>
                                          </p:val>
                                        </p:tav>
                                      </p:tavLst>
                                    </p:anim>
                                    <p:anim calcmode="lin" valueType="num">
                                      <p:cBhvr>
                                        <p:cTn id="91" dur="25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29"/>
                                        </p:tgtEl>
                                      </p:cBhvr>
                                    </p:animEffect>
                                  </p:childTnLst>
                                </p:cTn>
                              </p:par>
                              <p:par>
                                <p:cTn id="94" presetID="41" presetClass="entr" presetSubtype="0" fill="hold" grpId="0" nodeType="withEffect">
                                  <p:stCondLst>
                                    <p:cond delay="0"/>
                                  </p:stCondLst>
                                  <p:iterate type="lt">
                                    <p:tmPct val="10000"/>
                                  </p:iterate>
                                  <p:childTnLst>
                                    <p:set>
                                      <p:cBhvr>
                                        <p:cTn id="95" dur="1" fill="hold">
                                          <p:stCondLst>
                                            <p:cond delay="0"/>
                                          </p:stCondLst>
                                        </p:cTn>
                                        <p:tgtEl>
                                          <p:spTgt spid="28"/>
                                        </p:tgtEl>
                                        <p:attrNameLst>
                                          <p:attrName>style.visibility</p:attrName>
                                        </p:attrNameLst>
                                      </p:cBhvr>
                                      <p:to>
                                        <p:strVal val="visible"/>
                                      </p:to>
                                    </p:set>
                                    <p:anim calcmode="lin" valueType="num">
                                      <p:cBhvr>
                                        <p:cTn id="96"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97" dur="250" fill="hold"/>
                                        <p:tgtEl>
                                          <p:spTgt spid="28"/>
                                        </p:tgtEl>
                                        <p:attrNameLst>
                                          <p:attrName>ppt_y</p:attrName>
                                        </p:attrNameLst>
                                      </p:cBhvr>
                                      <p:tavLst>
                                        <p:tav tm="0">
                                          <p:val>
                                            <p:strVal val="#ppt_y"/>
                                          </p:val>
                                        </p:tav>
                                        <p:tav tm="100000">
                                          <p:val>
                                            <p:strVal val="#ppt_y"/>
                                          </p:val>
                                        </p:tav>
                                      </p:tavLst>
                                    </p:anim>
                                    <p:anim calcmode="lin" valueType="num">
                                      <p:cBhvr>
                                        <p:cTn id="98"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99"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250" tmFilter="0,0; .5, 1; 1, 1"/>
                                        <p:tgtEl>
                                          <p:spTgt spid="28"/>
                                        </p:tgtEl>
                                      </p:cBhvr>
                                    </p:animEffect>
                                  </p:childTnLst>
                                </p:cTn>
                              </p:par>
                              <p:par>
                                <p:cTn id="101" presetID="16" presetClass="entr" presetSubtype="42" fill="hold"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barn(outHorizontal)">
                                      <p:cBhvr>
                                        <p:cTn id="103" dur="500"/>
                                        <p:tgtEl>
                                          <p:spTgt spid="16"/>
                                        </p:tgtEl>
                                      </p:cBhvr>
                                    </p:animEffect>
                                  </p:childTnLst>
                                </p:cTn>
                              </p:par>
                              <p:par>
                                <p:cTn id="104" presetID="16" presetClass="entr" presetSubtype="42"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barn(outHorizontal)">
                                      <p:cBhvr>
                                        <p:cTn id="106" dur="500"/>
                                        <p:tgtEl>
                                          <p:spTgt spid="19"/>
                                        </p:tgtEl>
                                      </p:cBhvr>
                                    </p:animEffect>
                                  </p:childTnLst>
                                </p:cTn>
                              </p:par>
                              <p:par>
                                <p:cTn id="107" presetID="16" presetClass="entr" presetSubtype="42" fill="hold" nodeType="with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barn(outHorizontal)">
                                      <p:cBhvr>
                                        <p:cTn id="109" dur="500"/>
                                        <p:tgtEl>
                                          <p:spTgt spid="20"/>
                                        </p:tgtEl>
                                      </p:cBhvr>
                                    </p:animEffect>
                                  </p:childTnLst>
                                </p:cTn>
                              </p:par>
                              <p:par>
                                <p:cTn id="110" presetID="16" presetClass="entr" presetSubtype="42"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barn(outHorizontal)">
                                      <p:cBhvr>
                                        <p:cTn id="112" dur="500"/>
                                        <p:tgtEl>
                                          <p:spTgt spid="21"/>
                                        </p:tgtEl>
                                      </p:cBhvr>
                                    </p:animEffect>
                                  </p:childTnLst>
                                </p:cTn>
                              </p:par>
                            </p:childTnLst>
                          </p:cTn>
                        </p:par>
                        <p:par>
                          <p:cTn id="113" fill="hold">
                            <p:stCondLst>
                              <p:cond delay="3800"/>
                            </p:stCondLst>
                            <p:childTnLst>
                              <p:par>
                                <p:cTn id="114" presetID="10" presetClass="entr" presetSubtype="0" fill="hold"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500"/>
                                        <p:tgtEl>
                                          <p:spTgt spid="31"/>
                                        </p:tgtEl>
                                      </p:cBhvr>
                                    </p:animEffect>
                                  </p:childTnLst>
                                </p:cTn>
                              </p:par>
                              <p:par>
                                <p:cTn id="117" presetID="10" presetClass="entr" presetSubtype="0" fill="hold"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10" presetClass="entr" presetSubtype="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par>
                          <p:cTn id="126" fill="hold">
                            <p:stCondLst>
                              <p:cond delay="4300"/>
                            </p:stCondLst>
                            <p:childTnLst>
                              <p:par>
                                <p:cTn id="127" presetID="10" presetClass="entr" presetSubtype="0" fill="hold" grpId="0" nodeType="after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1"/>
                                        </p:tgtEl>
                                        <p:attrNameLst>
                                          <p:attrName>style.visibility</p:attrName>
                                        </p:attrNameLst>
                                      </p:cBhvr>
                                      <p:to>
                                        <p:strVal val="visible"/>
                                      </p:to>
                                    </p:set>
                                    <p:animEffect transition="in" filter="fade">
                                      <p:cBhvr>
                                        <p:cTn id="135" dur="500"/>
                                        <p:tgtEl>
                                          <p:spTgt spid="5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fade">
                                      <p:cBhvr>
                                        <p:cTn id="138" dur="500"/>
                                        <p:tgtEl>
                                          <p:spTgt spid="50"/>
                                        </p:tgtEl>
                                      </p:cBhvr>
                                    </p:animEffect>
                                  </p:childTnLst>
                                </p:cTn>
                              </p:par>
                            </p:childTnLst>
                          </p:cTn>
                        </p:par>
                        <p:par>
                          <p:cTn id="139" fill="hold">
                            <p:stCondLst>
                              <p:cond delay="4800"/>
                            </p:stCondLst>
                            <p:childTnLst>
                              <p:par>
                                <p:cTn id="140" presetID="10" presetClass="entr" presetSubtype="0" fill="hold" grpId="0" nodeType="after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fade">
                                      <p:cBhvr>
                                        <p:cTn id="14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6" grpId="0"/>
      <p:bldP spid="64" grpId="0" animBg="1"/>
      <p:bldP spid="61" grpId="0" animBg="1"/>
      <p:bldP spid="63" grpId="0" animBg="1"/>
      <p:bldP spid="11" grpId="0"/>
      <p:bldP spid="13" grpId="0" animBg="1"/>
      <p:bldP spid="26" grpId="0"/>
      <p:bldP spid="28" grpId="0"/>
      <p:bldP spid="29" grpId="0"/>
      <p:bldP spid="30" grpId="0"/>
      <p:bldP spid="46" grpId="0"/>
      <p:bldP spid="48" grpId="0"/>
      <p:bldP spid="50" grpId="0"/>
      <p:bldP spid="51" grpId="0"/>
      <p:bldP spid="52" grpId="0"/>
      <p:bldP spid="43" grpId="0"/>
      <p:bldP spid="41" grpId="0" animBg="1"/>
      <p:bldP spid="42" grpId="0" animBg="1"/>
      <p:bldP spid="44" grpId="0" animBg="1"/>
      <p:bldP spid="45" grpId="0" animBg="1"/>
      <p:bldP spid="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B66FF-CBC6-4BE0-ACF6-09B5C3FB2EC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499"/>
            <a:ext cx="12192000" cy="6858000"/>
          </a:xfrm>
          <a:prstGeom prst="rect">
            <a:avLst/>
          </a:prstGeom>
        </p:spPr>
      </p:pic>
      <p:sp>
        <p:nvSpPr>
          <p:cNvPr id="6" name="TextBox 5">
            <a:extLst>
              <a:ext uri="{FF2B5EF4-FFF2-40B4-BE49-F238E27FC236}">
                <a16:creationId xmlns:a16="http://schemas.microsoft.com/office/drawing/2014/main" id="{6A74B49E-2C49-43BB-8064-A550A9057180}"/>
              </a:ext>
            </a:extLst>
          </p:cNvPr>
          <p:cNvSpPr txBox="1"/>
          <p:nvPr/>
        </p:nvSpPr>
        <p:spPr>
          <a:xfrm>
            <a:off x="8236038" y="-236983"/>
            <a:ext cx="4315218" cy="3154710"/>
          </a:xfrm>
          <a:prstGeom prst="rect">
            <a:avLst/>
          </a:prstGeom>
          <a:noFill/>
        </p:spPr>
        <p:txBody>
          <a:bodyPr wrap="square" rtlCol="0">
            <a:spAutoFit/>
          </a:bodyPr>
          <a:lstStyle/>
          <a:p>
            <a:r>
              <a:rPr lang="en-US" altLang="zh-CN" sz="19900" i="1" dirty="0">
                <a:solidFill>
                  <a:schemeClr val="bg1">
                    <a:lumMod val="85000"/>
                  </a:schemeClr>
                </a:solidFill>
                <a:latin typeface="Bahnschrift SemiBold" panose="020B0502040204020203" pitchFamily="34" charset="0"/>
              </a:rPr>
              <a:t>03</a:t>
            </a:r>
            <a:endParaRPr lang="zh-CN" altLang="en-US" sz="19900" i="1" dirty="0">
              <a:solidFill>
                <a:schemeClr val="bg1">
                  <a:lumMod val="85000"/>
                </a:schemeClr>
              </a:solidFill>
              <a:latin typeface="Bahnschrift SemiBold" panose="020B0502040204020203" pitchFamily="34" charset="0"/>
            </a:endParaRPr>
          </a:p>
        </p:txBody>
      </p:sp>
      <p:sp>
        <p:nvSpPr>
          <p:cNvPr id="5" name="Rectangle 4">
            <a:extLst>
              <a:ext uri="{FF2B5EF4-FFF2-40B4-BE49-F238E27FC236}">
                <a16:creationId xmlns:a16="http://schemas.microsoft.com/office/drawing/2014/main" id="{81CD2F56-E897-4243-85F4-BF6761C54A2A}"/>
              </a:ext>
            </a:extLst>
          </p:cNvPr>
          <p:cNvSpPr/>
          <p:nvPr/>
        </p:nvSpPr>
        <p:spPr>
          <a:xfrm>
            <a:off x="-2086" y="1757513"/>
            <a:ext cx="12191519" cy="3154710"/>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77"/>
          </a:p>
        </p:txBody>
      </p:sp>
      <p:sp>
        <p:nvSpPr>
          <p:cNvPr id="12" name="TextBox 11">
            <a:extLst>
              <a:ext uri="{FF2B5EF4-FFF2-40B4-BE49-F238E27FC236}">
                <a16:creationId xmlns:a16="http://schemas.microsoft.com/office/drawing/2014/main" id="{02AD1CB3-AEE1-4356-A35E-FD3D4096A80E}"/>
              </a:ext>
            </a:extLst>
          </p:cNvPr>
          <p:cNvSpPr txBox="1"/>
          <p:nvPr/>
        </p:nvSpPr>
        <p:spPr>
          <a:xfrm rot="20199251">
            <a:off x="1486643" y="1076257"/>
            <a:ext cx="2519450" cy="3770263"/>
          </a:xfrm>
          <a:prstGeom prst="rect">
            <a:avLst/>
          </a:prstGeom>
          <a:noFill/>
        </p:spPr>
        <p:txBody>
          <a:bodyPr wrap="square" rtlCol="0">
            <a:spAutoFit/>
          </a:bodyPr>
          <a:lstStyle/>
          <a:p>
            <a:r>
              <a:rPr lang="en-US" altLang="zh-CN" sz="23900" dirty="0">
                <a:solidFill>
                  <a:srgbClr val="632D09">
                    <a:alpha val="55000"/>
                  </a:srgbClr>
                </a:solidFill>
                <a:latin typeface="Bahnschrift SemiBold" panose="020B0502040204020203" pitchFamily="34" charset="0"/>
              </a:rPr>
              <a:t>B</a:t>
            </a:r>
            <a:endParaRPr lang="zh-CN" altLang="en-US" sz="23900" dirty="0">
              <a:solidFill>
                <a:srgbClr val="632D09">
                  <a:alpha val="55000"/>
                </a:srgbClr>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B0A2AF60-32EF-49F1-B73F-ACDEA0561DD6}"/>
              </a:ext>
            </a:extLst>
          </p:cNvPr>
          <p:cNvSpPr txBox="1"/>
          <p:nvPr/>
        </p:nvSpPr>
        <p:spPr>
          <a:xfrm>
            <a:off x="584258" y="3334668"/>
            <a:ext cx="10748138" cy="830997"/>
          </a:xfrm>
          <a:prstGeom prst="rect">
            <a:avLst/>
          </a:prstGeom>
          <a:noFill/>
        </p:spPr>
        <p:txBody>
          <a:bodyPr wrap="square" rtlCol="0">
            <a:spAutoFit/>
          </a:bodyPr>
          <a:lstStyle/>
          <a:p>
            <a:r>
              <a:rPr lang="en-US" altLang="zh-CN" sz="1600" dirty="0">
                <a:solidFill>
                  <a:schemeClr val="accent2">
                    <a:lumMod val="20000"/>
                    <a:lumOff val="80000"/>
                  </a:schemeClr>
                </a:solidFill>
                <a:latin typeface="Bahnschrift Light" panose="020B0502040204020203" pitchFamily="34" charset="0"/>
              </a:rPr>
              <a:t>Emerson believes that every person has an implanted destiny by god and every person will be unhappy until its fulfilled. Individualism society can impede this. So that's why it is important to go into solitude for a while so you can discern your path, but this does not mean you can do whatever you want in a hippy-dippy way or take the “easy way out”.</a:t>
            </a:r>
            <a:endParaRPr lang="en-US" altLang="zh-CN" sz="1200" dirty="0">
              <a:solidFill>
                <a:schemeClr val="accent2">
                  <a:lumMod val="20000"/>
                  <a:lumOff val="80000"/>
                </a:schemeClr>
              </a:solidFill>
              <a:latin typeface="Bahnschrift Light" panose="020B0502040204020203" pitchFamily="34" charset="0"/>
            </a:endParaRPr>
          </a:p>
        </p:txBody>
      </p:sp>
      <p:sp>
        <p:nvSpPr>
          <p:cNvPr id="3" name="TextBox 2">
            <a:extLst>
              <a:ext uri="{FF2B5EF4-FFF2-40B4-BE49-F238E27FC236}">
                <a16:creationId xmlns:a16="http://schemas.microsoft.com/office/drawing/2014/main" id="{D2ABD929-3EE6-435E-B139-A5B532E859B7}"/>
              </a:ext>
            </a:extLst>
          </p:cNvPr>
          <p:cNvSpPr txBox="1"/>
          <p:nvPr/>
        </p:nvSpPr>
        <p:spPr>
          <a:xfrm>
            <a:off x="584258" y="2225079"/>
            <a:ext cx="5968087" cy="461665"/>
          </a:xfrm>
          <a:prstGeom prst="rect">
            <a:avLst/>
          </a:prstGeom>
          <a:noFill/>
        </p:spPr>
        <p:txBody>
          <a:bodyPr wrap="square" rtlCol="0">
            <a:spAutoFit/>
          </a:bodyPr>
          <a:lstStyle/>
          <a:p>
            <a:r>
              <a:rPr lang="en-US" altLang="zh-CN" sz="2400" dirty="0">
                <a:solidFill>
                  <a:schemeClr val="accent2">
                    <a:lumMod val="75000"/>
                  </a:schemeClr>
                </a:solidFill>
                <a:latin typeface="Bahnschrift SemiBold" panose="020B0502040204020203" pitchFamily="34" charset="0"/>
              </a:rPr>
              <a:t>Born with a destiny implanted by God</a:t>
            </a:r>
            <a:endParaRPr lang="zh-CN" altLang="en-US" sz="2400" dirty="0">
              <a:solidFill>
                <a:schemeClr val="accent2">
                  <a:lumMod val="75000"/>
                </a:schemeClr>
              </a:solidFill>
              <a:latin typeface="Bahnschrift SemiBold" panose="020B0502040204020203" pitchFamily="34" charset="0"/>
            </a:endParaRPr>
          </a:p>
        </p:txBody>
      </p:sp>
      <p:sp>
        <p:nvSpPr>
          <p:cNvPr id="7" name="TextBox 6">
            <a:extLst>
              <a:ext uri="{FF2B5EF4-FFF2-40B4-BE49-F238E27FC236}">
                <a16:creationId xmlns:a16="http://schemas.microsoft.com/office/drawing/2014/main" id="{EC06000B-87C1-4651-BD8E-3BCEC32996AC}"/>
              </a:ext>
            </a:extLst>
          </p:cNvPr>
          <p:cNvSpPr txBox="1"/>
          <p:nvPr/>
        </p:nvSpPr>
        <p:spPr>
          <a:xfrm>
            <a:off x="584258" y="2812887"/>
            <a:ext cx="2238811" cy="297004"/>
          </a:xfrm>
          <a:prstGeom prst="rect">
            <a:avLst/>
          </a:prstGeom>
          <a:noFill/>
        </p:spPr>
        <p:txBody>
          <a:bodyPr wrap="square" rtlCol="0">
            <a:spAutoFit/>
          </a:bodyPr>
          <a:lstStyle/>
          <a:p>
            <a:r>
              <a:rPr lang="en-US" altLang="zh-CN" sz="1330" spc="300" dirty="0">
                <a:solidFill>
                  <a:schemeClr val="accent2">
                    <a:lumMod val="40000"/>
                    <a:lumOff val="60000"/>
                  </a:schemeClr>
                </a:solidFill>
                <a:latin typeface="Bahnschrift Light" panose="020B0502040204020203" pitchFamily="34" charset="0"/>
                <a:cs typeface="Mongolian Baiti" panose="03000500000000000000" pitchFamily="66" charset="0"/>
              </a:rPr>
              <a:t>Presented By </a:t>
            </a:r>
            <a:r>
              <a:rPr lang="en-US" altLang="zh-CN" sz="1330" b="1" spc="300" dirty="0">
                <a:solidFill>
                  <a:schemeClr val="accent2">
                    <a:lumMod val="40000"/>
                    <a:lumOff val="60000"/>
                  </a:schemeClr>
                </a:solidFill>
                <a:latin typeface="Bahnschrift Light" panose="020B0502040204020203" pitchFamily="34" charset="0"/>
                <a:cs typeface="Mongolian Baiti" panose="03000500000000000000" pitchFamily="66" charset="0"/>
              </a:rPr>
              <a:t>Zion</a:t>
            </a:r>
            <a:endParaRPr lang="zh-CN" altLang="en-US" sz="1330" b="1" spc="300" dirty="0">
              <a:solidFill>
                <a:schemeClr val="accent2">
                  <a:lumMod val="40000"/>
                  <a:lumOff val="60000"/>
                </a:schemeClr>
              </a:solidFill>
              <a:latin typeface="Bahnschrift Light" panose="020B0502040204020203" pitchFamily="34" charset="0"/>
              <a:cs typeface="Mongolian Baiti" panose="03000500000000000000" pitchFamily="66" charset="0"/>
            </a:endParaRPr>
          </a:p>
        </p:txBody>
      </p:sp>
      <p:sp>
        <p:nvSpPr>
          <p:cNvPr id="8" name="Right Triangle 7">
            <a:extLst>
              <a:ext uri="{FF2B5EF4-FFF2-40B4-BE49-F238E27FC236}">
                <a16:creationId xmlns:a16="http://schemas.microsoft.com/office/drawing/2014/main" id="{2543AB81-0443-4455-A8FF-BE30FF10E473}"/>
              </a:ext>
            </a:extLst>
          </p:cNvPr>
          <p:cNvSpPr/>
          <p:nvPr/>
        </p:nvSpPr>
        <p:spPr>
          <a:xfrm>
            <a:off x="0" y="5722706"/>
            <a:ext cx="1135294" cy="1135294"/>
          </a:xfrm>
          <a:prstGeom prst="rtTriangle">
            <a:avLst/>
          </a:prstGeom>
          <a:gradFill flip="none" rotWithShape="1">
            <a:gsLst>
              <a:gs pos="0">
                <a:srgbClr val="ED4749"/>
              </a:gs>
              <a:gs pos="100000">
                <a:srgbClr val="F3B572">
                  <a:alpha val="2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ight Triangle 8">
            <a:extLst>
              <a:ext uri="{FF2B5EF4-FFF2-40B4-BE49-F238E27FC236}">
                <a16:creationId xmlns:a16="http://schemas.microsoft.com/office/drawing/2014/main" id="{12E4E55E-FF98-497B-B095-78C2FCC91C8C}"/>
              </a:ext>
            </a:extLst>
          </p:cNvPr>
          <p:cNvSpPr/>
          <p:nvPr/>
        </p:nvSpPr>
        <p:spPr>
          <a:xfrm rot="16200000">
            <a:off x="11056706" y="5722706"/>
            <a:ext cx="1135294" cy="1135294"/>
          </a:xfrm>
          <a:prstGeom prst="rtTriangle">
            <a:avLst/>
          </a:prstGeom>
          <a:gradFill flip="none" rotWithShape="1">
            <a:gsLst>
              <a:gs pos="0">
                <a:srgbClr val="ED4749"/>
              </a:gs>
              <a:gs pos="100000">
                <a:srgbClr val="F3B572">
                  <a:alpha val="2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ight Triangle 9">
            <a:extLst>
              <a:ext uri="{FF2B5EF4-FFF2-40B4-BE49-F238E27FC236}">
                <a16:creationId xmlns:a16="http://schemas.microsoft.com/office/drawing/2014/main" id="{01245C65-3E72-4B10-AE11-601EB31A4C77}"/>
              </a:ext>
            </a:extLst>
          </p:cNvPr>
          <p:cNvSpPr/>
          <p:nvPr/>
        </p:nvSpPr>
        <p:spPr>
          <a:xfrm rot="10800000">
            <a:off x="11056706" y="0"/>
            <a:ext cx="1135294" cy="1135294"/>
          </a:xfrm>
          <a:prstGeom prst="rtTriangle">
            <a:avLst/>
          </a:prstGeom>
          <a:gradFill flip="none" rotWithShape="1">
            <a:gsLst>
              <a:gs pos="0">
                <a:srgbClr val="ED4749"/>
              </a:gs>
              <a:gs pos="100000">
                <a:srgbClr val="F3B572">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ight Triangle 10">
            <a:extLst>
              <a:ext uri="{FF2B5EF4-FFF2-40B4-BE49-F238E27FC236}">
                <a16:creationId xmlns:a16="http://schemas.microsoft.com/office/drawing/2014/main" id="{302535D0-7973-4A11-B0C2-212C628C11B2}"/>
              </a:ext>
            </a:extLst>
          </p:cNvPr>
          <p:cNvSpPr/>
          <p:nvPr/>
        </p:nvSpPr>
        <p:spPr>
          <a:xfrm rot="5400000">
            <a:off x="-2086" y="-8499"/>
            <a:ext cx="1135294" cy="1135294"/>
          </a:xfrm>
          <a:prstGeom prst="rtTriangle">
            <a:avLst/>
          </a:prstGeom>
          <a:gradFill flip="none" rotWithShape="1">
            <a:gsLst>
              <a:gs pos="0">
                <a:srgbClr val="ED4749"/>
              </a:gs>
              <a:gs pos="100000">
                <a:srgbClr val="F3B572">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6383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47"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anim calcmode="lin" valueType="num">
                                      <p:cBhvr>
                                        <p:cTn id="12" dur="250" fill="hold"/>
                                        <p:tgtEl>
                                          <p:spTgt spid="11"/>
                                        </p:tgtEl>
                                        <p:attrNameLst>
                                          <p:attrName>ppt_x</p:attrName>
                                        </p:attrNameLst>
                                      </p:cBhvr>
                                      <p:tavLst>
                                        <p:tav tm="0">
                                          <p:val>
                                            <p:strVal val="#ppt_x"/>
                                          </p:val>
                                        </p:tav>
                                        <p:tav tm="100000">
                                          <p:val>
                                            <p:strVal val="#ppt_x"/>
                                          </p:val>
                                        </p:tav>
                                      </p:tavLst>
                                    </p:anim>
                                    <p:anim calcmode="lin" valueType="num">
                                      <p:cBhvr>
                                        <p:cTn id="13" dur="2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anim calcmode="lin" valueType="num">
                                      <p:cBhvr>
                                        <p:cTn id="18" dur="250" fill="hold"/>
                                        <p:tgtEl>
                                          <p:spTgt spid="10"/>
                                        </p:tgtEl>
                                        <p:attrNameLst>
                                          <p:attrName>ppt_x</p:attrName>
                                        </p:attrNameLst>
                                      </p:cBhvr>
                                      <p:tavLst>
                                        <p:tav tm="0">
                                          <p:val>
                                            <p:strVal val="#ppt_x"/>
                                          </p:val>
                                        </p:tav>
                                        <p:tav tm="100000">
                                          <p:val>
                                            <p:strVal val="#ppt_x"/>
                                          </p:val>
                                        </p:tav>
                                      </p:tavLst>
                                    </p:anim>
                                    <p:anim calcmode="lin" valueType="num">
                                      <p:cBhvr>
                                        <p:cTn id="19" dur="25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anim calcmode="lin" valueType="num">
                                      <p:cBhvr>
                                        <p:cTn id="30" dur="250" fill="hold"/>
                                        <p:tgtEl>
                                          <p:spTgt spid="8"/>
                                        </p:tgtEl>
                                        <p:attrNameLst>
                                          <p:attrName>ppt_x</p:attrName>
                                        </p:attrNameLst>
                                      </p:cBhvr>
                                      <p:tavLst>
                                        <p:tav tm="0">
                                          <p:val>
                                            <p:strVal val="#ppt_x"/>
                                          </p:val>
                                        </p:tav>
                                        <p:tav tm="100000">
                                          <p:val>
                                            <p:strVal val="#ppt_x"/>
                                          </p:val>
                                        </p:tav>
                                      </p:tavLst>
                                    </p:anim>
                                    <p:anim calcmode="lin" valueType="num">
                                      <p:cBhvr>
                                        <p:cTn id="31" dur="25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2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250"/>
                                        <p:tgtEl>
                                          <p:spTgt spid="6"/>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50"/>
                                        <p:tgtEl>
                                          <p:spTgt spid="12"/>
                                        </p:tgtEl>
                                      </p:cBhvr>
                                    </p:animEffect>
                                    <p:anim calcmode="lin" valueType="num">
                                      <p:cBhvr>
                                        <p:cTn id="40" dur="250" fill="hold"/>
                                        <p:tgtEl>
                                          <p:spTgt spid="12"/>
                                        </p:tgtEl>
                                        <p:attrNameLst>
                                          <p:attrName>ppt_x</p:attrName>
                                        </p:attrNameLst>
                                      </p:cBhvr>
                                      <p:tavLst>
                                        <p:tav tm="0">
                                          <p:val>
                                            <p:strVal val="#ppt_x"/>
                                          </p:val>
                                        </p:tav>
                                        <p:tav tm="100000">
                                          <p:val>
                                            <p:strVal val="#ppt_x"/>
                                          </p:val>
                                        </p:tav>
                                      </p:tavLst>
                                    </p:anim>
                                    <p:anim calcmode="lin" valueType="num">
                                      <p:cBhvr>
                                        <p:cTn id="41" dur="250" fill="hold"/>
                                        <p:tgtEl>
                                          <p:spTgt spid="12"/>
                                        </p:tgtEl>
                                        <p:attrNameLst>
                                          <p:attrName>ppt_y</p:attrName>
                                        </p:attrNameLst>
                                      </p:cBhvr>
                                      <p:tavLst>
                                        <p:tav tm="0">
                                          <p:val>
                                            <p:strVal val="#ppt_y+.1"/>
                                          </p:val>
                                        </p:tav>
                                        <p:tav tm="100000">
                                          <p:val>
                                            <p:strVal val="#ppt_y"/>
                                          </p:val>
                                        </p:tav>
                                      </p:tavLst>
                                    </p:anim>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12" grpId="0"/>
      <p:bldP spid="2" grpId="0"/>
      <p:bldP spid="3" grpId="0"/>
      <p:bldP spid="7" grpId="0"/>
      <p:bldP spid="8" grpId="0" animBg="1"/>
      <p:bldP spid="9"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3791</TotalTime>
  <Words>1551</Words>
  <Application>Microsoft Office PowerPoint</Application>
  <PresentationFormat>Widescreen</PresentationFormat>
  <Paragraphs>167</Paragraphs>
  <Slides>15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等线</vt:lpstr>
      <vt:lpstr>等线 Light</vt:lpstr>
      <vt:lpstr>Arial</vt:lpstr>
      <vt:lpstr>Arial Black</vt:lpstr>
      <vt:lpstr>Arial Rounded MT Bold</vt:lpstr>
      <vt:lpstr>Bahnschrift</vt:lpstr>
      <vt:lpstr>Bahnschrift Light</vt:lpstr>
      <vt:lpstr>Bahnschrift SemiBold</vt:lpstr>
      <vt:lpstr>Bahnschrift SemiBold SemiConden</vt:lpstr>
      <vt:lpstr>Bahnschrift SemiLight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Ralph Waldo Emerson </dc:title>
  <dc:creator>jianan lai</dc:creator>
  <cp:lastModifiedBy>jianan lai</cp:lastModifiedBy>
  <cp:revision>65</cp:revision>
  <dcterms:created xsi:type="dcterms:W3CDTF">2019-01-13T22:37:41Z</dcterms:created>
  <dcterms:modified xsi:type="dcterms:W3CDTF">2021-06-06T06:17:47Z</dcterms:modified>
</cp:coreProperties>
</file>